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76" r:id="rId2"/>
    <p:sldId id="277" r:id="rId3"/>
    <p:sldId id="290" r:id="rId4"/>
    <p:sldId id="261" r:id="rId5"/>
    <p:sldId id="272" r:id="rId6"/>
    <p:sldId id="270" r:id="rId7"/>
    <p:sldId id="286" r:id="rId8"/>
    <p:sldId id="291" r:id="rId9"/>
    <p:sldId id="263" r:id="rId10"/>
    <p:sldId id="266" r:id="rId11"/>
    <p:sldId id="292" r:id="rId12"/>
    <p:sldId id="260" r:id="rId13"/>
    <p:sldId id="283" r:id="rId14"/>
    <p:sldId id="278" r:id="rId15"/>
    <p:sldId id="279" r:id="rId16"/>
    <p:sldId id="284" r:id="rId17"/>
    <p:sldId id="289" r:id="rId18"/>
    <p:sldId id="288" r:id="rId19"/>
    <p:sldId id="293" r:id="rId20"/>
    <p:sldId id="271" r:id="rId21"/>
  </p:sldIdLst>
  <p:sldSz cx="6858000" cy="9906000" type="A4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ส่วนที่ไม่มีชื่อ)" id="{C30E45D1-0C00-4ED0-AB1D-26E967B8D16E}">
          <p14:sldIdLst>
            <p14:sldId id="276"/>
            <p14:sldId id="277"/>
            <p14:sldId id="290"/>
            <p14:sldId id="261"/>
            <p14:sldId id="272"/>
            <p14:sldId id="270"/>
            <p14:sldId id="286"/>
            <p14:sldId id="291"/>
            <p14:sldId id="263"/>
            <p14:sldId id="266"/>
            <p14:sldId id="292"/>
            <p14:sldId id="260"/>
            <p14:sldId id="283"/>
            <p14:sldId id="278"/>
            <p14:sldId id="279"/>
            <p14:sldId id="284"/>
            <p14:sldId id="289"/>
            <p14:sldId id="288"/>
            <p14:sldId id="29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665"/>
    <a:srgbClr val="FFF9E7"/>
    <a:srgbClr val="C0F4FA"/>
    <a:srgbClr val="CFD5EA"/>
    <a:srgbClr val="E6F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1429" autoAdjust="0"/>
  </p:normalViewPr>
  <p:slideViewPr>
    <p:cSldViewPr snapToGrid="0">
      <p:cViewPr>
        <p:scale>
          <a:sx n="150" d="100"/>
          <a:sy n="150" d="100"/>
        </p:scale>
        <p:origin x="-186" y="-54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6B030BDE-8CA1-404E-B45F-97403BD6EB39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en-GB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20"/>
            <a:ext cx="5510530" cy="3945742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518087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700" y="9518087"/>
            <a:ext cx="2984871" cy="5022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CED25AEE-6D10-421D-8E84-17D5365F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8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5AEE-6D10-421D-8E84-17D5365F07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1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5AEE-6D10-421D-8E84-17D5365F07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3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5AEE-6D10-421D-8E84-17D5365F07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4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5AEE-6D10-421D-8E84-17D5365F07D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5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5AEE-6D10-421D-8E84-17D5365F07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23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5AEE-6D10-421D-8E84-17D5365F07D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1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ABB748-81FC-4953-9AA1-8F53D106A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22EBD63-3763-47C4-BD60-FB99F94A8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072E45-E5C4-4DBE-850D-62772DD2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C4E8504-723A-4C0A-94A3-8839C01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F6C9FC-362D-4351-8CB0-E491AB60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68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3FDB5E-19F7-40CC-BC21-35077D3C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1D859E2-62BC-4B4B-96C7-747FA545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34DF77-CFFA-4431-9490-6CF0AAE0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0A4A1D-15A3-47B0-915F-9A0990A6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3B419AD-471F-4648-9C32-A50C3ABA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403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38FD26C-53F6-421C-B97D-3B8F3E921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B97512D-5A0E-4F0A-9426-DF6CBB2D6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34ADC7C-AE3B-4372-9BB6-C562A560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2F4E0E8-3362-404B-B74A-6E522665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2035E6-EFAF-4088-A5F4-61BD71BB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01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80DC35-C431-44AB-A80A-B80C3788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5A3C11A-DEEE-4A15-9428-CBC5BCBB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A92022-CA80-4574-9B59-CDB8AA52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4E7C76-1119-4F52-BF30-1AF2425F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6CD689A-567E-4BE1-8119-7981CB73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26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C7699B-3CB0-42BB-8F11-D7436907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98EC9E2-7F76-47CD-A5F3-6249E33B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76CB77-E8A1-413A-A088-E3C92EA5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7320F2-DD02-4FF2-9286-6ED43977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D56E9F-8962-4BFD-84F3-25066FA3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15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AAF4DC-E6E5-4B16-904E-213F33EB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402419-F790-44FF-A6CA-D0785F699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C3DE594-042A-400F-9C2B-B044FC442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61060E7-FF62-4E8A-9879-E70FCDE8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38D2696-8398-474B-9C03-B335CA6B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6A6D0EE-2AC2-42C2-88A3-B25C848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25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548720-FF06-41B4-85CA-CB99F0E2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052D1B1-D81F-4F84-BF31-4F8EE3C3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293C376-0046-472A-9E75-479C38E4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91DA40E-A8F7-4CF5-B83C-0ACF96D87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DBEDF61-425F-4D4D-8B0F-9E99A1098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26681AD-AA15-4056-84C2-84036132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AD9DBAC-8A7D-41A2-AC30-576F512E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EE64171-3797-452F-A256-D2586DEF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48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2B6551-3F6E-48A0-A2BA-91361D11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91195E7-3EEA-4510-AE9B-5ED139A0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8B503A5-3AA7-46F3-A839-2F401E8C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1DAA1A9-9104-4707-A713-6E841ACA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17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0FCCEE7-3A28-467F-A49C-E8C0E143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716B382-8961-4487-8C24-59A1F724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B3659BB-0DC0-4BE1-B595-E773891E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3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CF5C4-A0E6-4B2C-A10F-04DC3A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15769C-BAA3-485E-AA8A-62DEB0BB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0F88D6B-8EED-49D8-A3E2-550DCA3FD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7A4C81-4B2C-4500-AC2B-A7F810CB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CF65060-F558-4E00-94A9-76A1C3F5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0A4FDF-8C19-40A4-ABA7-5B84DFC5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273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4F7B0F-C5C9-4ED5-8B8B-19EB9E03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824E49F-0EF8-496A-B038-D8FDF0F35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0C06CB2-5473-46F4-A04A-5B2589EC0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8ABC7CC-3A74-4857-ABD7-64289CE0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7849A3-07FB-4DAC-8F0C-DE6CFD36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EFA19E2-025A-481E-A528-D3897491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4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80A5286-FE60-4F1C-8080-10033796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1F855AF-C1BB-421A-91CA-E56F8192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999812-B598-4F03-B9AC-4783C01CE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4985-F848-4858-A5FA-B873B7A1C435}" type="datetimeFigureOut">
              <a:rPr lang="th-TH" smtClean="0"/>
              <a:t>20/10/66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E75F6BA-00EF-4F9F-92D3-456ABD705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72511A6-F71D-4EA7-8B50-E5BD68947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A6CC-BF0F-4705-ACCB-8600E3412F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19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aster.go.th/th/hom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D8E70EF-AB58-76EA-86FA-62771BC22B75}"/>
              </a:ext>
            </a:extLst>
          </p:cNvPr>
          <p:cNvSpPr txBox="1"/>
          <p:nvPr/>
        </p:nvSpPr>
        <p:spPr>
          <a:xfrm>
            <a:off x="127661" y="471579"/>
            <a:ext cx="663413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รายงานสถานการณ์อุทกภัย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ศูนย์บัญชาการเหตุการณ์อุทกภัย วาตภัย และดินถล่ม </a:t>
            </a: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จังหวัดร้อยเอ็ด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94303E5-0A61-0B38-F51F-4838E935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59" y="608365"/>
            <a:ext cx="792960" cy="79296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5EFB2BC-434B-7826-2184-947B8A0A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678" y="611306"/>
            <a:ext cx="557339" cy="79296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88AE20-ACD4-D666-AAD4-62217ED4BF93}"/>
              </a:ext>
            </a:extLst>
          </p:cNvPr>
          <p:cNvSpPr txBox="1"/>
          <p:nvPr/>
        </p:nvSpPr>
        <p:spPr>
          <a:xfrm>
            <a:off x="596839" y="1627582"/>
            <a:ext cx="5939416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 ผู้บังคับบัญชา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กองอำนวยการป้องกันและบรรเทาสาธารณภัยจังหวัดร้อยเอ็ด 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ขอรายงานสถานการณ์อุทกภัย ดังนี้ </a:t>
            </a:r>
          </a:p>
          <a:p>
            <a:r>
              <a:rPr lang="th-TH" sz="1600" b="1" dirty="0">
                <a:highlight>
                  <a:srgbClr val="C0F4FA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1. ปริมาณน้ำฝน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-ปริมาณฝนเฉลี่ยคาบ 30 ปี (2534-2563)  จำนวน 1,360.4  มิลลิเมตร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-ปริมาณฝนสะสม (1 ม.ค. – ปัจจุบัน)       จำนวน 1,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445.9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มิลลิเมตร  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highlight>
                  <a:srgbClr val="C0F4FA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2. สถานการณ์น้ำท่า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C062695-6E38-8C7A-B0E6-1ED907220754}"/>
              </a:ext>
            </a:extLst>
          </p:cNvPr>
          <p:cNvSpPr txBox="1"/>
          <p:nvPr/>
        </p:nvSpPr>
        <p:spPr>
          <a:xfrm>
            <a:off x="3248025" y="1513942"/>
            <a:ext cx="33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ประจำวันที่ </a:t>
            </a:r>
            <a:r>
              <a:rPr lang="th-TH" sz="1800" b="1" dirty="0"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en-US" sz="1800" b="1" dirty="0"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2566  เวลา 10.</a:t>
            </a:r>
            <a:r>
              <a:rPr lang="en-US" sz="1800" b="1" dirty="0"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r>
              <a:rPr lang="th-TH" sz="1800" b="1" dirty="0"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น.</a:t>
            </a:r>
            <a:endParaRPr lang="en-GB" sz="1800" b="1" dirty="0">
              <a:highlight>
                <a:srgbClr val="00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6">
            <a:extLst>
              <a:ext uri="{FF2B5EF4-FFF2-40B4-BE49-F238E27FC236}">
                <a16:creationId xmlns:a16="http://schemas.microsoft.com/office/drawing/2014/main" id="{526B1576-B6AF-AE51-6C5E-64CE698ED981}"/>
              </a:ext>
            </a:extLst>
          </p:cNvPr>
          <p:cNvSpPr txBox="1"/>
          <p:nvPr/>
        </p:nvSpPr>
        <p:spPr>
          <a:xfrm>
            <a:off x="663920" y="6076263"/>
            <a:ext cx="413033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ปริมาณน้ำในอ่างเก็บน้ำขนาดกลางในพื้นที่จังหวัดร้อยเอ็ด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8B7D1-CED6-26ED-06DF-1E5C9AC29C73}"/>
              </a:ext>
            </a:extLst>
          </p:cNvPr>
          <p:cNvSpPr txBox="1"/>
          <p:nvPr/>
        </p:nvSpPr>
        <p:spPr>
          <a:xfrm>
            <a:off x="4463314" y="6447352"/>
            <a:ext cx="22359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รวมปริมาณน้ำ 12 อ่าง </a:t>
            </a: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98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kumimoji="0" lang="th-TH" sz="2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981368E-639D-4AF2-2D8E-879AB0F7B874}"/>
              </a:ext>
            </a:extLst>
          </p:cNvPr>
          <p:cNvSpPr txBox="1"/>
          <p:nvPr/>
        </p:nvSpPr>
        <p:spPr>
          <a:xfrm>
            <a:off x="4352924" y="3952686"/>
            <a:ext cx="234009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ลำน้ำชี</a:t>
            </a:r>
            <a:b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มีแนวโน้ม </a:t>
            </a: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07A4B62-0A03-1A60-7386-5B08BA949588}"/>
              </a:ext>
            </a:extLst>
          </p:cNvPr>
          <p:cNvSpPr txBox="1"/>
          <p:nvPr/>
        </p:nvSpPr>
        <p:spPr>
          <a:xfrm>
            <a:off x="4352924" y="4873503"/>
            <a:ext cx="23241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ลำน้ำยัง</a:t>
            </a:r>
            <a:b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มีแนวโน้ม </a:t>
            </a: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42C665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  <a:endParaRPr kumimoji="0" lang="th-TH" sz="2000" b="1" i="0" strike="noStrike" kern="1200" cap="none" spc="0" normalizeH="0" baseline="0" noProof="0" dirty="0">
              <a:ln>
                <a:noFill/>
              </a:ln>
              <a:solidFill>
                <a:srgbClr val="42C665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E0618A9-0DDB-62E3-AE5E-B5144DEB9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13" y="6959058"/>
            <a:ext cx="1765798" cy="1720850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EA38C9D3-D40F-2194-8D2F-CD40736F007F}"/>
              </a:ext>
            </a:extLst>
          </p:cNvPr>
          <p:cNvSpPr txBox="1"/>
          <p:nvPr/>
        </p:nvSpPr>
        <p:spPr>
          <a:xfrm>
            <a:off x="4374414" y="8671748"/>
            <a:ext cx="2369286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ดา</a:t>
            </a:r>
            <a:r>
              <a:rPr lang="th-TH" sz="1600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ว์</a:t>
            </a:r>
            <a:r>
              <a:rPr kumimoji="0" lang="th-TH" sz="1600" b="1" i="0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นโห</a:t>
            </a:r>
            <a:r>
              <a:rPr kumimoji="0" lang="th-TH" sz="16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ลดน้ำท่า และปริมาณน้ำในอ่าง</a:t>
            </a:r>
            <a:br>
              <a:rPr kumimoji="0" lang="th-TH" sz="16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โดยคลิกแผนที่จังหวัดร้อยเอ็ด</a:t>
            </a:r>
            <a:br>
              <a:rPr kumimoji="0" lang="th-TH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hlinkClick r:id="rId6"/>
              </a:rPr>
              <a:t>https://disaster.go.th/th/home/</a:t>
            </a:r>
            <a:endParaRPr kumimoji="0" lang="th-TH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B4D8BE2-3545-27D2-64AB-950E790D7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33" y="6460785"/>
            <a:ext cx="4065822" cy="328818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7713BC4-AA0F-0D4A-451F-276420536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32" y="3573159"/>
            <a:ext cx="4106191" cy="24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B88AD41-5867-DB32-B072-E11B2CC14F6D}"/>
              </a:ext>
            </a:extLst>
          </p:cNvPr>
          <p:cNvSpPr txBox="1"/>
          <p:nvPr/>
        </p:nvSpPr>
        <p:spPr>
          <a:xfrm>
            <a:off x="2772464" y="127525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-10-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7125CB-8E76-EB7D-2CD5-9F81634D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14" y="221805"/>
            <a:ext cx="6575356" cy="9329699"/>
          </a:xfrm>
        </p:spPr>
        <p:txBody>
          <a:bodyPr/>
          <a:lstStyle/>
          <a:p>
            <a:endParaRPr lang="th-TH" dirty="0"/>
          </a:p>
          <a:p>
            <a:endParaRPr lang="en-GB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FE6866F-833A-6B6C-60FB-0517FD4C3BF8}"/>
              </a:ext>
            </a:extLst>
          </p:cNvPr>
          <p:cNvSpPr txBox="1"/>
          <p:nvPr/>
        </p:nvSpPr>
        <p:spPr>
          <a:xfrm>
            <a:off x="755513" y="553073"/>
            <a:ext cx="3017997" cy="338554"/>
          </a:xfrm>
          <a:prstGeom prst="rect">
            <a:avLst/>
          </a:prstGeom>
          <a:solidFill>
            <a:srgbClr val="C0F4FA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5.3 พื้นที่ทางปศุสัตว์ที่ได้รับผลกระทบ</a:t>
            </a:r>
            <a:endParaRPr lang="en-GB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85FDA0E-5682-648F-7072-766E5EAA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328"/>
            <a:ext cx="6858000" cy="211130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DE60501-FFBA-E6C0-373F-9AADC04F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" y="4568298"/>
            <a:ext cx="6848272" cy="2131271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FC4ADAF-D4E8-143F-4585-A5D59322E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" y="6719417"/>
            <a:ext cx="6825690" cy="240105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1FF080F-29CC-BF05-D9A9-DC02BC348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51378"/>
            <a:ext cx="6867728" cy="14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6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53A27FD-69E1-0FA8-3B30-53F4C63A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" y="2433100"/>
            <a:ext cx="6848272" cy="190749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E6C66B5-6853-42A1-E929-111F9910528B}"/>
              </a:ext>
            </a:extLst>
          </p:cNvPr>
          <p:cNvSpPr txBox="1"/>
          <p:nvPr/>
        </p:nvSpPr>
        <p:spPr>
          <a:xfrm>
            <a:off x="2772464" y="351264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-11- 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4017076-50F1-D0A0-1EC8-53AEC428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79"/>
            <a:ext cx="6858000" cy="1618905"/>
          </a:xfrm>
          <a:prstGeom prst="rect">
            <a:avLst/>
          </a:prstGeom>
        </p:spPr>
      </p:pic>
      <p:sp>
        <p:nvSpPr>
          <p:cNvPr id="2" name="กล่องข้อความ 2">
            <a:extLst>
              <a:ext uri="{FF2B5EF4-FFF2-40B4-BE49-F238E27FC236}">
                <a16:creationId xmlns:a16="http://schemas.microsoft.com/office/drawing/2014/main" id="{BB86F53F-ADC4-9707-8275-A0ABADCE40BC}"/>
              </a:ext>
            </a:extLst>
          </p:cNvPr>
          <p:cNvSpPr txBox="1"/>
          <p:nvPr/>
        </p:nvSpPr>
        <p:spPr>
          <a:xfrm>
            <a:off x="581562" y="4912360"/>
            <a:ext cx="3870249" cy="338554"/>
          </a:xfrm>
          <a:prstGeom prst="rect">
            <a:avLst/>
          </a:prstGeom>
          <a:solidFill>
            <a:srgbClr val="C0F4FA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5.4 พื้นที่ทางการประมงที่ได้รับผลกระทบ</a:t>
            </a:r>
            <a:endParaRPr lang="en-GB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D44E3DD-D3A1-2480-EBA0-186313FCA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85"/>
          <a:stretch/>
        </p:blipFill>
        <p:spPr>
          <a:xfrm>
            <a:off x="131929" y="5303240"/>
            <a:ext cx="6627185" cy="39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80C7E8B-4E8E-355E-CF0C-F02BECD9EDB4}"/>
              </a:ext>
            </a:extLst>
          </p:cNvPr>
          <p:cNvSpPr txBox="1"/>
          <p:nvPr/>
        </p:nvSpPr>
        <p:spPr>
          <a:xfrm>
            <a:off x="3060439" y="375416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-12-</a:t>
            </a:r>
          </a:p>
        </p:txBody>
      </p:sp>
      <p:graphicFrame>
        <p:nvGraphicFramePr>
          <p:cNvPr id="2" name="ตาราง 11">
            <a:extLst>
              <a:ext uri="{FF2B5EF4-FFF2-40B4-BE49-F238E27FC236}">
                <a16:creationId xmlns:a16="http://schemas.microsoft.com/office/drawing/2014/main" id="{FF415B50-BE34-202F-A6F1-1B344A486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84294"/>
              </p:ext>
            </p:extLst>
          </p:nvPr>
        </p:nvGraphicFramePr>
        <p:xfrm>
          <a:off x="238351" y="1278935"/>
          <a:ext cx="6381297" cy="689699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3915">
                  <a:extLst>
                    <a:ext uri="{9D8B030D-6E8A-4147-A177-3AD203B41FA5}">
                      <a16:colId xmlns:a16="http://schemas.microsoft.com/office/drawing/2014/main" val="2102296108"/>
                    </a:ext>
                  </a:extLst>
                </a:gridCol>
                <a:gridCol w="661141">
                  <a:extLst>
                    <a:ext uri="{9D8B030D-6E8A-4147-A177-3AD203B41FA5}">
                      <a16:colId xmlns:a16="http://schemas.microsoft.com/office/drawing/2014/main" val="3046002282"/>
                    </a:ext>
                  </a:extLst>
                </a:gridCol>
                <a:gridCol w="1340927">
                  <a:extLst>
                    <a:ext uri="{9D8B030D-6E8A-4147-A177-3AD203B41FA5}">
                      <a16:colId xmlns:a16="http://schemas.microsoft.com/office/drawing/2014/main" val="3209412298"/>
                    </a:ext>
                  </a:extLst>
                </a:gridCol>
                <a:gridCol w="1567446">
                  <a:extLst>
                    <a:ext uri="{9D8B030D-6E8A-4147-A177-3AD203B41FA5}">
                      <a16:colId xmlns:a16="http://schemas.microsoft.com/office/drawing/2014/main" val="1599894419"/>
                    </a:ext>
                  </a:extLst>
                </a:gridCol>
                <a:gridCol w="2567868">
                  <a:extLst>
                    <a:ext uri="{9D8B030D-6E8A-4147-A177-3AD203B41FA5}">
                      <a16:colId xmlns:a16="http://schemas.microsoft.com/office/drawing/2014/main" val="38548950"/>
                    </a:ext>
                  </a:extLst>
                </a:gridCol>
              </a:tblGrid>
              <a:tr h="33610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วัน/เดือน/ปี ที่เกิดเหตุ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 - สกุล / อายุ / ที่อยู่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รายละเอียดเหตุการณ์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31334"/>
                  </a:ext>
                </a:extLst>
              </a:tr>
              <a:tr h="1374989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เสลภูมิ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10 กันยายน 2566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เวลาประมาณ 13.00 น.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-นายคำภา สุภาพ อายุ 70 ปี </a:t>
                      </a:r>
                      <a:b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อยู่บ้านเลขที่ 44 บ้านหนองจอก หมู่ที่ 5 ตำบลเหล่าน้อย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-เลขบัตรประจำตัวประชาชน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3 4510 01034 46 6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-เมื่อเวลา 09.00 น. ผู้ตายได้ออกไปสำรวจความเสียหายของนาข้าวบริเวณที่น้ำเอ่อท่วมทุ่งนาท้ายบ้านโนนสูง หมู่ที่ 8 ตำบลเหล่าน้อย และหายไป ญาติประสาน สภ.โพธิ์ทอง/ปภ.รอ./อบต.เหล่าน้อย/หน่วยกู้ชีพศิลานครค้นหา เวลาประมาณ 13.00 น. พบร่างผู้ตายจมน้ำเสียชีวิต 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1698"/>
                  </a:ext>
                </a:extLst>
              </a:tr>
              <a:tr h="947214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โพนทอง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16 กันยายน 2566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-นายเทียนทอง พลเยี่ยม 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66 ปี อยู่บ้านเลขที่ 80 หมู่ที่ 6 ตำบลหนองใหญ่</a:t>
                      </a:r>
                    </a:p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-เมื่อเวลา 06.50 น. ผู้ตายได้ออกไปหาปลาบริเวณทุ่งนาที่มีน้ำท่วม และจมน้ำเสียชีวิตในเวลาต่อมา โดยผู้ตายมีโรคประจำตัว คือโรคหัวใจ สาเหตุของการเสียชีวิตคาดว่าน่าจะเป็นตะคริว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04418"/>
                  </a:ext>
                </a:extLst>
              </a:tr>
              <a:tr h="365393">
                <a:tc gridSpan="5">
                  <a:txBody>
                    <a:bodyPr/>
                    <a:lstStyle/>
                    <a:p>
                      <a:r>
                        <a:rPr lang="th-TH" sz="1500" b="1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การช่วยเหลือ </a:t>
                      </a:r>
                      <a:r>
                        <a:rPr lang="th-TH" sz="15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มูลนิธิราชประชานุเคราะห์ ในพระบรมราชูปถัมภ์ มอบเงินช่วยเหลือราย ๆ ละ 10,000 บาท เมื่อวันที่ 5 ตุลาคม 2566</a:t>
                      </a:r>
                      <a:endParaRPr lang="en-GB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thaiDist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58197"/>
                  </a:ext>
                </a:extLst>
              </a:tr>
              <a:tr h="94721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th-TH" sz="1400" b="1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เกษตรวิสัย</a:t>
                      </a:r>
                      <a:endParaRPr lang="en-US" sz="1400" b="1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ตุลาคม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นายพรมมา ทาระวัฒน์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อยู่บ้านเลขที่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ตำบลน้ำอ้อม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GB" sz="1400" kern="11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400" kern="11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เมื่อเวลา </a:t>
                      </a:r>
                      <a:r>
                        <a:rPr lang="en-US" sz="1400" kern="11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23.00 </a:t>
                      </a:r>
                      <a:r>
                        <a:rPr lang="th-TH" sz="1400" kern="11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 ได้ไปออกหาปลาบริเวณฝายน้ำล้น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บ้านโนนจานและพลัดตกลงน้ำ ต่อมาวันที่</a:t>
                      </a:r>
                      <a:b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spc="-4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400" spc="-4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ตุลาคม </a:t>
                      </a:r>
                      <a:r>
                        <a:rPr lang="en-US" sz="1400" spc="-4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  <a:r>
                        <a:rPr lang="th-TH" sz="1400" spc="-4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เวลา </a:t>
                      </a:r>
                      <a:r>
                        <a:rPr lang="en-US" sz="1400" spc="-4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09.30</a:t>
                      </a:r>
                      <a:r>
                        <a:rPr lang="th-TH" sz="1400" spc="-4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 เจ้าหน้าที่กู้ภัยได้พบ</a:t>
                      </a: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ร่างผู้ตายห่างจากบริเวณที่พลัดตกประมาณ </a:t>
                      </a:r>
                      <a:r>
                        <a:rPr lang="en-US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เมตร</a:t>
                      </a:r>
                      <a:endParaRPr lang="en-GB" sz="1400" kern="11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95327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7 ตุลาคม 2566</a:t>
                      </a:r>
                    </a:p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ด.ญ.พิมพ์นภา คำดี อายุ 10</a:t>
                      </a:r>
                      <a:r>
                        <a:rPr lang="en-US" sz="14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อยู่บ้านเลขที่ 138 หมู่ 4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ตำบลเมืองบัว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thaiDist"/>
                      <a:r>
                        <a:rPr lang="en-US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เมื่อเวลาประมาณ 11.00 น. ได้รับแจ้งจาก หน่วยกู้ภัยฮุก สาขาสุวรรณภูมิ ว่ามีเด็กจมน้ำ </a:t>
                      </a:r>
                      <a:b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4 ราย ซึ่งเป็นเด็กผู้หญิงทั้งหมด อายุระหว่าง </a:t>
                      </a:r>
                      <a:r>
                        <a:rPr lang="th-TH" sz="1400" kern="11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10-12 ปี สถานที่เกิดเหตุ เป็นลำน้ำเสียว ที่บ้านโพนเงิน </a:t>
                      </a: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ตำบลเมืองบัว อำเภอเกษตรวิสัย ซึ่งเจ้าหน้าที่กู้ภัย</a:t>
                      </a:r>
                      <a:b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ได้พบร่างผู้ตายเวลาประมาณ </a:t>
                      </a:r>
                      <a:r>
                        <a:rPr lang="en-US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15.00 </a:t>
                      </a:r>
                      <a:r>
                        <a:rPr lang="th-TH" sz="1400" kern="11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GB" sz="1400" kern="11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18889"/>
                  </a:ext>
                </a:extLst>
              </a:tr>
              <a:tr h="30555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ด.ญ.วรพิชชา ดวงจันทร์ อายุ  9 ปี อยู่บ้านเลขที่ 24/1 หมู่ 4    ตำบลเมืองบัว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thaiDist"/>
                      <a:endParaRPr lang="en-GB" sz="1400" kern="11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67373"/>
                  </a:ext>
                </a:extLst>
              </a:tr>
              <a:tr h="30555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ด.ญ.ประภาศรี  ธรรม</a:t>
                      </a:r>
                      <a:r>
                        <a:rPr lang="th-TH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ิภั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กด</a:t>
                      </a:r>
                      <a:r>
                        <a:rPr lang="th-TH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ิ์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อายุ  12 ปี อยู่บ้านเลขที่ 145 หมู่ 4  ตำบลเมืองบัว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thaiDist"/>
                      <a:endParaRPr lang="en-GB" sz="1400" kern="11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06745"/>
                  </a:ext>
                </a:extLst>
              </a:tr>
              <a:tr h="30555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ด.ญ.ปริยกร  ประชากูล   อายุ 9 ปี ที่อยู่ 66 หมู่ 4  ตำบลเมืองบัว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thaiDist"/>
                      <a:endParaRPr lang="en-GB" sz="1400" kern="11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87373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F00E2DC-BD42-D925-555F-C05EFD62B4B0}"/>
              </a:ext>
            </a:extLst>
          </p:cNvPr>
          <p:cNvSpPr txBox="1"/>
          <p:nvPr/>
        </p:nvSpPr>
        <p:spPr>
          <a:xfrm>
            <a:off x="342160" y="824546"/>
            <a:ext cx="387024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เสียชีวิต  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ราย</a:t>
            </a:r>
          </a:p>
        </p:txBody>
      </p:sp>
      <p:sp>
        <p:nvSpPr>
          <p:cNvPr id="7" name="กล่องข้อความ 8">
            <a:extLst>
              <a:ext uri="{FF2B5EF4-FFF2-40B4-BE49-F238E27FC236}">
                <a16:creationId xmlns:a16="http://schemas.microsoft.com/office/drawing/2014/main" id="{536D40C1-632B-E630-B5B3-7838232EEEE4}"/>
              </a:ext>
            </a:extLst>
          </p:cNvPr>
          <p:cNvSpPr txBox="1"/>
          <p:nvPr/>
        </p:nvSpPr>
        <p:spPr>
          <a:xfrm>
            <a:off x="342160" y="8260990"/>
            <a:ext cx="5172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ลำดับที่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3-7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อยู่นอกเขตประกาศพื้นที่ประสบสาธารณภัย</a:t>
            </a:r>
            <a:endParaRPr lang="en-GB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67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78FC6D0-DE66-D5BC-C74C-E645C25223AE}"/>
              </a:ext>
            </a:extLst>
          </p:cNvPr>
          <p:cNvSpPr txBox="1"/>
          <p:nvPr/>
        </p:nvSpPr>
        <p:spPr>
          <a:xfrm>
            <a:off x="619947" y="654320"/>
            <a:ext cx="174326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การช่วยเหลือ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ECB9146-7D4A-FB86-9E28-9CB5F4B1FB08}"/>
              </a:ext>
            </a:extLst>
          </p:cNvPr>
          <p:cNvSpPr txBox="1"/>
          <p:nvPr/>
        </p:nvSpPr>
        <p:spPr>
          <a:xfrm>
            <a:off x="161364" y="974036"/>
            <a:ext cx="65630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อำเภอ องค์กรปกครองส่วนท้องถิ่น กำนัน ผู้ใหญ่บ้าน และจิตอาสาและอาสาสมัคร อปพร. ได้เข้าให้ความช่วยเหลือเบื้องต้นแล้ว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จังหวัดร้อยเอ็ด โดยศูนย์บัญชาการเหตุการณ์อุทกภัยจังหวัดร้อยเอ็ด ระดมความช่วยเหลือจากส่วนราชการ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ทหาร ตำรวจ พลเรือน สาธารณสุข ฝ่ายปกครอง อำเภอ องค์กรปกครองส่วนท้องถิ่น ภาคเอกชน มูลนิธิการกุศล พร้อม จิตอาสา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ออกให้การช่วยเหลือประชาชน นำกำลังอพยพเคลื่อนย้ายสิ่งของเครื่องใช้ขึ้นในที่สูง พร้อมมอบสิ่งของเครื่องใช้และน้ำดื่มในการดำรงชีวิตประจำวันให้กับผู้ประสบอุทกภัย</a:t>
            </a:r>
          </a:p>
          <a:p>
            <a:pPr indent="457200"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3) ติดตั้งเครื่องสูบน้ำเพื่อเร่งระบายน้ำท่วมขังในพื้นที่ชุมชนลุ่มต่ำในเขตเมือง จำนวน 2 จุด 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4) เมื่อวันที่ 8 กันยายน 2566 สำนักงานป้องกันและบรรเทาสาธารณภัยจังหวัดร้อยเอ็ดบูรณาการร่วมกับทีมตอบโต้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ภัยพิบัติจังหวัดร้อยเอ็ด จัดชุดปฏิบัติการเข้าพื้นที่ช่วยเหลือประชาชนในการ ขนย้ายสิ่งของ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ขึ้นที่สูง และเข้าตรวจสอบสายไฟฟ้าร่วมกับการไฟฟ้าอำเภอเสลภูมิ โดยสำนักงานป้องกันและบรรเทาสาธารณภัย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สนับสนุนเครื่องจักรกล รถเคลื่อนย้ายผู้ประสบภัย 1 คัน เรือท้องแบน 1 ลำ เครื่องยนต์เรือ 2 เครื่อง</a:t>
            </a:r>
          </a:p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5) เมื่อวันที่ 8 กันยายน 2566 พล.ต.จักรพันธ์  ขันมั่น ผู้บัญชาการมณฑลทหารบกที่ 27 นำกองร้อย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ช่วยเหลือประชาชน มทบ.27 จัดกำลังพล 1 ชุดช่วยเหลือประชาชน จำนวน 10 นาย พร้อมด้วย ชุดปฏิบัติการกิจการพลเรือน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มทบ.27 จำนวน 5 นาย ร่วมกับ จนท.อบต.โคกกกม่วง และ จนท.เกษตรอำเภอโพนทอง ลงพื้นที่บ้านหนองบุ่ง ม.10 ต.โคกกกม่วง อ.โพนทอง จ.ร้อยเอ็ด เพื่อช่วยเหลือประชาชนในการยกของขึ้นพื้นที่สูง สำรวจพื้นที่เสียหายทางการเกษตร แจ้งเตือน และประชาสัมพันธ์สร้างการรับรู้ฯ  เนื่องจากในห้วงที่ผ่านมา มีฝนตกต่อเนื่อง ตามแนวเทือกเขาภูพานในพื้นที่อ.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กุฉิ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นารายณ์ 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จ.กาฬสินธุ์ และพื้นที่ใกล้เคียง ทำให้ระดับน้ำในลำน้ำยัง เพิ่มสูงขึ้นอย่างต่อเนื่อง 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ทำให้น้ำไหลเข้าถนน สะพานข้ามลำห้วย และพื้นที่การเกษตรของราษฎร ระดับน้ำสูงประมาณ 60-80 ซม.ทั้งนี้ หน่วยได้เตรียม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ความพร้อมของกำลังพลและยุทโธปกรณ์ให้มีความพร้อมในการช่วยเหลือประชาชนได้อย่างทันเวลา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3962873-1898-0D88-2AFA-DDA0CFC91952}"/>
              </a:ext>
            </a:extLst>
          </p:cNvPr>
          <p:cNvSpPr txBox="1"/>
          <p:nvPr/>
        </p:nvSpPr>
        <p:spPr>
          <a:xfrm>
            <a:off x="3060439" y="375416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3-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BFC58E-DB1B-C54C-C845-936B7390B390}"/>
              </a:ext>
            </a:extLst>
          </p:cNvPr>
          <p:cNvSpPr txBox="1"/>
          <p:nvPr/>
        </p:nvSpPr>
        <p:spPr>
          <a:xfrm>
            <a:off x="161365" y="5593983"/>
            <a:ext cx="65352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6) เมื่อวันที่ 10 กันยายน 2566 นายทรงพล ใจกริ่ม ผู้ว่าราชการจังหวัดร้อยเอ็ด สำนักงานป้องกัน</a:t>
            </a:r>
            <a: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และบรรเทา</a:t>
            </a:r>
            <a:b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spc="-8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สาธารณภัยจังหวัดร้อยเอ็ด โครงการชลประทานร้อยเอ็ด นายอำเภอเสลภูมิ องค์กรปกครองส่วนท้องถิ่น กำนัน ผู้ใหญ่บ้าน ร่วมลงพื้นที่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เพื่อติดตามสถานการณ์ลำน้ำยัง เอ่อล้นตลิ่ง ที่ประตูระบายน้ำกุดปลาเข็ง </a:t>
            </a:r>
            <a: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ตำบลวังหลวงและพื้นที่ บ้านบาก ตำบลวังหลวง อำเภอเสลภูมิ โดยท่านผู้ว่าราชการจังหวัดร้อยเอ็ด ได้เน้นย้ำให้พื้นที่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ช่วยกันสอดส่องดูแล ท่อที่วางลอดใต้พนังเพื่อปล่อยน้ำเข้าพื้นที่ทางการเกษตร อาจเกิดการรั่ว ชำรุด ทำให้คันพนัง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เสียหายได้พร้อมสร้างการรับรู้และความเข้าใจให้กับพื้นที่ เพื่อไม่ให้เกิดความวิตกกังวลเกี่ยวกับสถานการณ์อุทกภัยดังกล่าว</a:t>
            </a:r>
            <a:endParaRPr lang="en-GB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E5E75E9-B686-7095-B25C-566E2BA6C6FF}"/>
              </a:ext>
            </a:extLst>
          </p:cNvPr>
          <p:cNvSpPr txBox="1"/>
          <p:nvPr/>
        </p:nvSpPr>
        <p:spPr>
          <a:xfrm>
            <a:off x="161364" y="7053348"/>
            <a:ext cx="65352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7) เมื่อวันที่ 11 กันยายน 2566 นายทรงพล ใจกริ่ม ผู้ว่าราชการจังหวัดร้อยเอ็ด มอบหมายให้ นายธรณิศ เทพแพงตา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หัวหน้าสำนักงานป้องกันและบรรเทาสาธารณภัยจังหวัดร้อยเอ็ด พร้อมด้วยนายสมชัย สุมหิรัญ หัวหน้าฝ่ายแผนและอำนวยการป้องกันและบรรเทาสาธารณภัย  ลงพื้นที่ติดตามสถานการณ์น้ำยังเอ่อล้นตลิ่ง บ้านนาวี ต.ศรีวิลัย อ.เสลภูมิ บ้านโนนเชียงหวางและบ้านหนองบุ่ง ต.โคกกกม่วง อ.โพนทอง ในการนี้ได้พบปะกับผู้นำชุมชนและชาวบ้านในพื้นที่รับทราบถึงความเดือดร้อนของประชนในพื้นที่พร้อมทั้งจะนำถุงยังชีพเข้ามอบให้ประชาชนต่อไป           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E89A1EE-90AD-86B4-DA51-62BA58EB462B}"/>
              </a:ext>
            </a:extLst>
          </p:cNvPr>
          <p:cNvSpPr txBox="1"/>
          <p:nvPr/>
        </p:nvSpPr>
        <p:spPr>
          <a:xfrm>
            <a:off x="170114" y="8260236"/>
            <a:ext cx="6541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spc="-7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</a:t>
            </a:r>
            <a: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8) เมื่อวันที่ 12 กันยายน 2566 เวลา 10.00 น. มูลนิธิราชประชานุเคราะห์ประจำจังหวัดร้อยเอ็ด โดยนายทรงพล ใจกริ่ม </a:t>
            </a:r>
            <a:b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ผู้ว่าราชการจังหวัดร้อยเอ็ด ในฐานะประธานกรรมการมูลนิธิราชประชานุเคราะห์ประจำจังหวัดร้อยเอ็ด เป็นประธาน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เชิญสิ่งของพระราชทานของมูลนิธิราชประชานุเคราะห์ ในพระบรมราชูปถัมภ์ มอบให้แก่ญาติผู้เสียชีวิตจากสถานการณ์อุทกภัย </a:t>
            </a:r>
            <a:r>
              <a:rPr lang="th-TH" sz="1600" spc="-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1 ครอบครัว ผู้เสียชีวิตชื่อ นายคำภา สุภาพ อายุ 70 ปี อยู่บ้านเลขที่ 44 หมู่ 5 ตำบลเหล้าน้อย อำเภอเสลภูมิ จังหวัดร้อยเอ็ด 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เสียชีวิตเนื่องจากจมน้ำจากสถานการณ์อุทกภัย เมื่อวันที่ 10 กันยายน 2566 เวลา 13.00 น. 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431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D760C77-C983-72FC-BB43-D694BEA77649}"/>
              </a:ext>
            </a:extLst>
          </p:cNvPr>
          <p:cNvSpPr txBox="1"/>
          <p:nvPr/>
        </p:nvSpPr>
        <p:spPr>
          <a:xfrm>
            <a:off x="3029516" y="239971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4-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5D6DCE12-C916-B761-60DE-25694A131E3C}"/>
              </a:ext>
            </a:extLst>
          </p:cNvPr>
          <p:cNvSpPr txBox="1"/>
          <p:nvPr/>
        </p:nvSpPr>
        <p:spPr>
          <a:xfrm>
            <a:off x="176827" y="415991"/>
            <a:ext cx="6504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9) เมื่อวันที่ 12 กันยายน 2566 นายทรงพล ใจกริ่ม ผู้ว่าราชการจังหวัดร้อยเอ็ด เป็นประธานในการมอบหญ้าอาหารสัตว์พระราชทาน จำนวน 200 ก้อน และมอบถุงยังชีพ จำนวน 116 ชุด ให้แก่ผู้ประสบภัย (อุทกภัย) ลำน้ำยังเอ่อล้นตลิ่ง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ในพื้นที่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หมู่บ้าน ได้แก่ บ้านโนนเชียงหวาง และ บ้านหนองบุ่ง ตำบลโคกกกม่วง อำเภอโพนทอง จังหวัดร้อยเอ็ด โดยมี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นายธรณิศ เทพแพงตา หัวหน้าสำนักงานป้องกันและบรรเทาสาธารณภัยจังหวัดร้อยเอ็ด พร้อมด้วย เหล่ากาชาดจังหวัดร้อยเอ็ด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ปศุสัตว์จังหวัดร้อยเอ็ด ประชาสัมพันธ์จังหวัดร้อยเอ็ด และส่วนราชการที่เกี่ยวข้อง ร่วมลงพื้นที่ตรวจเยี่ยมให้กำลังใจและให้ความช่วยเหลือผู้ประสบอุทกภัยในครั้งนี้ด้วย   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E026AFE7-C440-752D-9BD1-696F39A77F28}"/>
              </a:ext>
            </a:extLst>
          </p:cNvPr>
          <p:cNvSpPr txBox="1"/>
          <p:nvPr/>
        </p:nvSpPr>
        <p:spPr>
          <a:xfrm>
            <a:off x="126860" y="1829715"/>
            <a:ext cx="6508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10) เมื่อวันที่ 17 กันยายน 2566 เวลา 11.00 น. มณฑลทหารบกที่ 27 สง.สด.จว.ร.อ.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 สด.อ.เสลภูมิ 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นำโดย ร.อ.สิทธิศักดิ์ ปราสาร </a:t>
            </a:r>
            <a:r>
              <a:rPr lang="th-TH" sz="1600" spc="-4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รร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ก.สด.อ.เสลภูมิและ ส.ท.สรวิ</a:t>
            </a:r>
            <a:r>
              <a:rPr lang="th-TH" sz="1600" spc="-4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ชญ์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ศรีจุดานุ เสมียนหน่วย สด.อ.เสลภูมิ ร่วมกับ หน่วย ช.พัน.6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นำโดย ร.ท.เวชประสิทธิ์ สายเนตร หัวหน้า 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ชป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.กร. ช.พัน.6 พล ร.6 จว.ร.อ. พร้อมกำลังพลและยุทธ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โธ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ปกรณ์ได้ให้การช่วยเหลือราษฎร บ้านนาวี ม.3 ต.ศรีวิลัย อ.เสลภูมิ จว.ร.อ. ขนของขึ้นที่สูง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FB4C7BCA-DBB2-2DD3-C436-BFEC90C9BF83}"/>
              </a:ext>
            </a:extLst>
          </p:cNvPr>
          <p:cNvSpPr txBox="1">
            <a:spLocks/>
          </p:cNvSpPr>
          <p:nvPr/>
        </p:nvSpPr>
        <p:spPr>
          <a:xfrm>
            <a:off x="148916" y="2778155"/>
            <a:ext cx="6508115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thaiDist"/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11) เมื่อวันที่ 18 กันยายน 2566  เวลา 15.30 น. นายทรงพล ใจกริ่ม ผู้​ว่าราชการ​จังหวัด​ร้อยเอ็ด​ มอบหมายให้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นาย​ชูศักดิ์ ราชบุรีรองผู้ว่าราชการจังหวัดร้อยเอ็ด พร้อมด้วยคณะกรรมการเหล่ากาชาดจังหวัด​ร้อยเอ็ด</a:t>
            </a:r>
            <a:r>
              <a:rPr lang="en-GB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​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นาย​ธรณิศ เทพ​แพง​ตา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​ หัวหน้า​สำนักงาน​ป้องกัน​และ​บรรเทา​สาธารณภัย​จังหวัด​ร้อยเอ็ด ตัวแทนประชาสัมพันธ์​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จังหวัด​ร้อยเอ็ด​ อำเภอเสลภูมิ​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สาธารณสุข​อำเภอเสลภูมิ​ ร่วมมอบถุง​ยังชีพ​จากกาชาดจังหวัดร้อยเอ็ด​ จำนวน 217 ชุด ให้แก่ผู้ที่ได้รับผลกระทบ​จาก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ลำน้ำยังเอ่อล้นตลิ่ง​ ซึ่งเป็นประชาชนบ้านนาวี หมู่​ที่ 3 และหมู่​ที่ 10 ตำบลศรีวิลัยอำเภอเสลภูมิ ณ ศาลาประชาคมหมู่บ้าน </a:t>
            </a:r>
            <a: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บ้านน้อยสามัคคี​ (บ้านนาวี) หมู่ที่ 10 โดยมีนายกองค์การบริหารส่วนตำบลศรีวิลัยและคณะผู้บริหาร​ฯ กำนัน ผู้ใหญ่บ้าน ร่วมให้การ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ต้อนรับ ทั้งนี้​ รองผู้ว่าราชการจังหวัด​ร้อยเอ็ด​ ได้เน้นย้ำ​และสร้างความเข้าใจให้กับประชาชนสามารถ​อยู่​ร่วมกัน​อย่างมีความสุข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​ มีเข้าใจซึ่งกันและกัน​ และได้ตรวจเยี่ยมสถานการณ์​น้ำและการเตรียมพร้อม​ของมูลนิธิ อาสาสมัคร​ที่เตรียมความพร้อม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​ในบริเวณบ้านนาวี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8A5A4DFA-BA78-0F45-BE60-80C8D98828B3}"/>
              </a:ext>
            </a:extLst>
          </p:cNvPr>
          <p:cNvSpPr txBox="1"/>
          <p:nvPr/>
        </p:nvSpPr>
        <p:spPr>
          <a:xfrm>
            <a:off x="139132" y="4911860"/>
            <a:ext cx="647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12) วันจันทร์ที่ 18 กันยายน 2566 องค์การบริหารส่วนจังหวัดร้อยเอ็ด โดยท่านนายกองค์การบริหารส่วนจังหวัดร้อยเอ็ด 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พร้อมเจ้าหน้าที่ ได้ลงพื้นที่เพื่อดำเนินการแก้ไขถนนขาด บ้านโนนสวาสดิ์ ตำบลรอบเมือง ตำบลโคกสว่าง อำเภอหนองพอก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เนื่องจากฝนตกหนักที่ผ่านมา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0BC42A7-1E51-1460-AC25-7F69420556D3}"/>
              </a:ext>
            </a:extLst>
          </p:cNvPr>
          <p:cNvSpPr txBox="1"/>
          <p:nvPr/>
        </p:nvSpPr>
        <p:spPr>
          <a:xfrm>
            <a:off x="139132" y="5585251"/>
            <a:ext cx="6453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เมื่อวันที่ 19 กันยายน 2566 รัฐมนตรีว่าการกระทรวงเกษตรและสหกรณ์ (ร้อยเอกธรรม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นัส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พรหมเผ่า)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เดินทางมาตรวจเยี่ยมและให้ความช่วยเหลือผู้ประสบอุทกภัยจากลำน้ำยัง พร้อมมอบนโยบายข้อสั่งการเร่งด่วน ระยะกลาง/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ระยะยาว ให้กับหน่วยงานที่เกี่ยวข้องในการดำเนินการในการแก้ไขปัญหาอย่างยั่งยืน และลงพื้นที่พบปะเยี่ยมเยียน</a:t>
            </a:r>
            <a:r>
              <a:rPr lang="th-TH" sz="16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ราษฎรผู้ประสบอุทกภัยในพื้นที่ ดังนี้ </a:t>
            </a:r>
            <a:r>
              <a:rPr lang="th-TH" sz="1600" u="sng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1 </a:t>
            </a:r>
            <a:r>
              <a:rPr lang="th-TH" sz="16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บ้านโนนเชียงหวาง ตำบลโคกกกม่วง อำเภอโพนทอง ลงพื้นที่ประสบอุทกภัย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และมอบถุงยังชีพ และ </a:t>
            </a:r>
            <a:r>
              <a:rPr lang="th-TH" sz="1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2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ค่ายลูกเสือนีโอ พบปะและให้กำลังใจราษฎรชาวอำเภอโพนทองและอำเภอเมยวดี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พร้อมมอบถุงยังชีพ 4,300 ชุด ข้าวสารถุงละ 5 กิโลกรัม จำนวน 1,500 ถุง และอาหารสัตว์พระราชทาน จำนวน 5,000 กิโลกรัม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พร้อมเวชภัณฑ์ และการยางแห่งประเทศไทยจังหวัด มอบเงินสวัสดิการเกษตรกรชาวสวนยาง จำนวน 3 ราย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E749ECA0-30AA-1351-0F33-5E90D95230B6}"/>
              </a:ext>
            </a:extLst>
          </p:cNvPr>
          <p:cNvSpPr txBox="1"/>
          <p:nvPr/>
        </p:nvSpPr>
        <p:spPr>
          <a:xfrm>
            <a:off x="123787" y="7221310"/>
            <a:ext cx="6473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14) เมื่อวันที่ 30 กันยายน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66 เวลา 08.00-17.00 น. 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ศบ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ภ.มทบ.27 โดยกองร้อยช่วยเหลือประชาชน มทบ.27 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กองร้อยช่วยเหลือประชาชน ช.พัน.6 พล.ร.6 ในการสร้างสะพานเครื่องหนุนมั่น </a:t>
            </a:r>
            <a:r>
              <a:rPr lang="en-US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M.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T.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 บริเวณคอสะพาน ลำห้วยเหนือ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เส้นทาง ระหว่างบ้านหนองใหญ่ ตำบลหนองใหญ่ อำเภอศรีสมเด็จ ไป บ้านป่ายาง ตำบลขอนแก่น อำเภอเมือง จังหวัดร้อยเอ็ด เนื่องจากถูกน้ำกัดเซาะคอสะพาน ทำให้ประชาชนในพื้นที่ ตำบลหนองใหญ่ ตำบลเมืองเปลือย อำเภอศรีสมเด็จ จังหวัดร้อยเอ็ด 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ประสบปัญหาในการสัญจร ไป-มา ไม่สะดวกและไม่ปลอดภัยในการเดินทาง โดยกองร้อยช่วยเหลือประชาชน ช.พัน.6 พล.ร.6 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จัดกำลังพลในการสร้างสะพานเครื่องหนุนมั่น </a:t>
            </a:r>
            <a:r>
              <a:rPr lang="en-US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M.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T.</a:t>
            </a:r>
            <a:r>
              <a:rPr lang="th-TH" sz="1600" spc="-4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 เพื่ออำนวยความสะดวกในการเดินทางและเพื่อบรรเทาความเดือดร้อน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ของพี่น้องประชาชนในพื้นที่ดังกล่าว ในส่วนของกองร้อยช่วยเหลือประชาชน มทบ.27 จัดกำลังพลในการกำจัดผักตบชวาและวัชพืชที่กีดขวางการไหลของน้ำออก เพื่อให้น้ำไหลผ่านบริเวณสะพานได้สะดวกยิ่งขึ้น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600" u="sng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ผลการปฏิบัติ 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ราษฎรขอบคุณกองทัพบกและหน่วยที่จัดกำลังพลให้ความช่วยเหลือในครั้งนี้ การปฏิบัติเป็นไปด้วย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ความเรียบร้อย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764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B473C78-1931-265F-EB18-6CA62C7DC82E}"/>
              </a:ext>
            </a:extLst>
          </p:cNvPr>
          <p:cNvSpPr txBox="1"/>
          <p:nvPr/>
        </p:nvSpPr>
        <p:spPr>
          <a:xfrm>
            <a:off x="3060438" y="363594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B25FE3C-C8E9-E7E8-8647-C9A91436F0C0}"/>
              </a:ext>
            </a:extLst>
          </p:cNvPr>
          <p:cNvSpPr txBox="1"/>
          <p:nvPr/>
        </p:nvSpPr>
        <p:spPr>
          <a:xfrm>
            <a:off x="156441" y="640359"/>
            <a:ext cx="6453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15)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องค์การบริหารส่วนตำบลเหนือเมือง ได้ดำเนินการสูบน้ำท่วมขังออกจากพื้นที่ในเขตชุมชนเมือง จำนวน 2 เครื่อง </a:t>
            </a:r>
            <a:r>
              <a:rPr lang="th-TH" sz="1600" spc="-6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บริเวณหน้าวัดวิมลนิวาสและบริเวณบ้านสามแยก เพื่อเป็นการบรรเทา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ความเดือดร้อนและอำนวยความสะดวกในการสัญจรไปมา</a:t>
            </a:r>
            <a:r>
              <a:rPr lang="th-TH" sz="16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ของราษฎรในเขตชุมชนเมือง เนื่องจากในห้วงที่ผ่านมาจังหวัดร้อยเอ็ดได้เกิดฝนตกหนักในพื้นที่จากอิทธิพลของร่องมรสุม</a:t>
            </a:r>
            <a:br>
              <a:rPr lang="th-TH" sz="16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6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กำลังแรงพาดผ่าน อีกทั้งยังคงมีฝนตกต่อเนื่องในพื้นที่ติดต่อกันหลายวัน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ตั้งแต่วันที่ 14 กันยายน 2566 เป็นต้นมา 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1417437-32A5-5266-776A-45C119266799}"/>
              </a:ext>
            </a:extLst>
          </p:cNvPr>
          <p:cNvSpPr txBox="1"/>
          <p:nvPr/>
        </p:nvSpPr>
        <p:spPr>
          <a:xfrm>
            <a:off x="156442" y="1579408"/>
            <a:ext cx="645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16) เมื่อวันที่ 3 ตุลาคม 2566 เวลา 09.00 น. ศูนย์บรรเทาสาธารณภัย มณฑลทหารบกที่ 27 นำกำลังพลจิตอาสา จากกองร้อยช่วยเหลือประชาชน มณฑลทหารบกที่ 27 ร่วมกับ ผู้นำชุมชน และอาสาสมัครกิจการพลเรือน เข้ากำจัดผักตบชวาและวัชพืชที่สะสมหนาแน่น และกีดขวางทางน้ำไหลบริเวณแหล่งน้ำสาธารณะฝายน้ำล้นริมห้วยเหนือ บ้านอ้น ตำบลดงลาน อำเภอเมือง จังหวัดร้อยเอ็ด เพื่อเพิ่มประสิทธิภาพการระบายน้ำให้ไหลเวียนสะดวก ป้องกันการเกิด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น้ำท่วมขังช่วงฤดูฝน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EA53376-F4A9-748D-958A-84BD7B6E4E94}"/>
              </a:ext>
            </a:extLst>
          </p:cNvPr>
          <p:cNvSpPr txBox="1"/>
          <p:nvPr/>
        </p:nvSpPr>
        <p:spPr>
          <a:xfrm>
            <a:off x="156443" y="2821353"/>
            <a:ext cx="6453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17) เมื่อวันที่ 4 ตุลาคม 2566 เวลา 09.00 น. </a:t>
            </a:r>
            <a: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มูลนิธิอาสาเพื่อนพึ่ง (ภาฯ) ยามยาก สภากาชาดไทย มอบถุงยังชีพพระราชทาน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ให้แก่ราษฎรผู้ประสบอุทกภัยในพื้นที่จังหวัดร้อยเอ็ด โดย นายทรงพล ใจกริ่ม ผู้ว่าราชการจังหวัดร้อยเอ็ด รับมอบถุงยังชีพพระราชทานจากมูลนิธิอาสาเพื่อนพึ่ง (ภาฯ) ยามยาก สภากาชาดไทย เพื่อแจกจ่ายให้กับราษฎร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ผู้ประสบอุทกภัยในพื้นที่ตำบลนางาม อำเภอเสลภูมิ จังหวัดร้อยเอ็ด จำนวน 1,138 ถุง และถุงยังชีพสำหรับพระภิกษุ จำนวน 56 ถุง เพื่อบรรเทาความเดือดร้อนให้กับราษฎรผู้ประสบอุทกภัย ณ วัดโพธิ์ศรีวนาราม บ้านกุดเรือ ตำบลนางาม อำเภอเสลภูมิ จังหวัดร้อยเอ็ด 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BD745B2-CC5B-2641-E65C-422305F6B79E}"/>
              </a:ext>
            </a:extLst>
          </p:cNvPr>
          <p:cNvSpPr txBox="1"/>
          <p:nvPr/>
        </p:nvSpPr>
        <p:spPr>
          <a:xfrm>
            <a:off x="156442" y="4283526"/>
            <a:ext cx="6453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เมื่อวันที่ 5 ตุลาคม 2566 เวลา 09.30 น. นายทรงพล ใจกริ่ม ผู้ว่าราชการจังหวัดร้อยเอ็ด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เป็นประธานในพิธีการรับมอบฟางอัดก้อน จาก นายนัยฤทธิ์ จำ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เล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ประธานสภาเกษตรกรแห่งชาติ พร้อมด้วย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สภาเกษตรกรแห่งชาติชุมนุมสหกรณ์โคนมแห่งประเทศไทย จำกัด ชมรมรถบรรทุกฟางก้อน สนับสนุนฟางอัดก้อนจำนวน 3,000 ก้อน พร้อมด้วยน้ำดื่ม 5,000 ขวด ในการนี้ นายธรณิศ เทพแพงตา หัวหน้าสำนักงานป้องกันและ</a:t>
            </a:r>
            <a:r>
              <a:rPr lang="th-TH" sz="160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บรรเทา</a:t>
            </a:r>
            <a:br>
              <a:rPr lang="th-TH" sz="160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สาธารณภัยจังหวัดร้อยเอ็ด พร้อมด้วย นายคมเพชร สีดามาตร์ หัวหน้าฝ่ายบริหาร เข้าร่วมในพิธีการรับมอบฟางอัดก้อน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เพื่อช่วยเหลือเกษตรกรผู้ประสบอุทกภัยในพื้นที่จังหวัดร้อยเอ็ด ณ หอประชุม ที่ว่าการอำเภอเสลภูมิ จังหวัดร้อยเอ็ด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7853EC4-9394-8B7F-98E7-1E873B98457E}"/>
              </a:ext>
            </a:extLst>
          </p:cNvPr>
          <p:cNvSpPr txBox="1"/>
          <p:nvPr/>
        </p:nvSpPr>
        <p:spPr>
          <a:xfrm>
            <a:off x="156441" y="5733113"/>
            <a:ext cx="645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19) เมื่อวันที่ 5 ตุลาคม 2566 เวลา 12:30 น. นายทรงพล ใจกริ่ม ผู้ว่าราชการจังหวัดร้อยเอ็ด ในนามประธานมูลนิธิราชประชานุเคราะห์ ประจำจังหวัดร้อยเอ็ด มอบถุงยังชีพพระราชทานให้แก่ครอบครัวผู้เสียชีวิตจากอุทกภัย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ในพื้นที่อำเภอโพนทอง จังหวัดร้อยเอ็ด จำนวน 1 ถุง เพื่อบรรเทาความเดือดร้อนให้กับครอบครัวผู้เสียชีวิต ณ สำนักงานพัฒนาสังคมและความมั่นคงของมนุษย์จังหวัดร้อยเอ็ด ในการนี้ นายธรณิศ เทพแพงตา หัวหน้าสำนักงานป้องกันและบรรเทาสาธารณภัยจังหวัดร้อยเอ็ด และหัวหน้าส่วนราชการประจำจังหวัดร่วมมอบฯ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564077C5-D651-482C-6059-7CEFEA8DC193}"/>
              </a:ext>
            </a:extLst>
          </p:cNvPr>
          <p:cNvSpPr txBox="1"/>
          <p:nvPr/>
        </p:nvSpPr>
        <p:spPr>
          <a:xfrm>
            <a:off x="142265" y="6942638"/>
            <a:ext cx="645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เมื่อวันที่ 6 ตุลาคม 2566 องค์การบริหารส่วนจังหวัดร้อยเอ็ด สนับสนุนเครื่องสูบน้ำ ขนาด 3 นิ้ว จำนวน 2 เครื่อง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พร้อมน้ำมันเชื้อเพลิง ทราย 10 คิว กระสอบบรรจุทราย 300 ใบ เพื่อแก้ไขปัญหาน้ำท่วมขังพื้นที่โครงการพัฒนาที่ดิน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มูลนิธิชัยพัฒนา ตำบลนิเวศน์ อำเภอธวัชบุรี พร้อมส่งมอบทรายในพื้นที่น้ำท่วม บ้านบุ่งคล้า ตำบลพระธาตุ อำเภอเชียงขัวญ</a:t>
            </a:r>
            <a:endParaRPr lang="en-GB" sz="1600" spc="-40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2">
            <a:extLst>
              <a:ext uri="{FF2B5EF4-FFF2-40B4-BE49-F238E27FC236}">
                <a16:creationId xmlns:a16="http://schemas.microsoft.com/office/drawing/2014/main" id="{1FE49319-EA62-6590-3994-8F21AD048DED}"/>
              </a:ext>
            </a:extLst>
          </p:cNvPr>
          <p:cNvSpPr txBox="1"/>
          <p:nvPr/>
        </p:nvSpPr>
        <p:spPr>
          <a:xfrm>
            <a:off x="112704" y="7695667"/>
            <a:ext cx="6453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เมื่อวันที่ </a:t>
            </a:r>
            <a:r>
              <a:rPr lang="en-US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2566เวลา 14.00 น.นายทรงพล ใจกริ่ม ผู้ว่าราชการจังหวัดร้อยเอ็ด พลตำรวจตรี กิตติศักดิ์ จำรัสประเสริฐ </a:t>
            </a:r>
            <a:br>
              <a:rPr lang="th-TH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ผู้บังคับการตำรวจภูธรจังหวัดร้อยเอ็ด นายชูศักดิ์ ราชบุรี รองผู้ว่าราชการจังหวัดร้อยเอ็ด นายไพโรจน์ จิตจักร์ ปลัดจังหวัดร้อยเอ็ด </a:t>
            </a:r>
            <a:b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นายคงคา ชื่นจิต นายอำเภอสุวรรณภูมิ นายธรณิศ เทพแพงตา หัวหน้าสำนักงานป้องกันและบรรเทาสาธารณภัยจังหวัดร้อยเอ็ด และ</a:t>
            </a:r>
            <a:b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ส่วนราชการที่เกี่ยวข้อง ร่วมประชุมข้อราชการและต้อนรับการตรวจราชการของนายเศร</a:t>
            </a:r>
            <a:r>
              <a:rPr lang="th-TH" sz="1600" spc="-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ษฐา</a:t>
            </a: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ทวีสิน นายกรัฐมนตรี นายเกรียง กัลป์ตินันท์ รัฐมนตรีช่วยว่าการกระทรวงมหาดไทย พลตำรวจเอกสุรเชษฐ์ หักพาล รองผู้บัญชาการตำรวจแห่งชาติ ซึ่งตรวจราชการตามโครงการ </a:t>
            </a:r>
            <a:b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หัวโทนโมเดล ที่มีการนำผู้ป่วยจิตเวชมาบำบัดฟื้นฟูและจัดทีมเคลื่อนที่เร็วเข้าดูแลการบำบัดรักษา การทานยาตามแพทย์สั่ง จนทำให้ ผู้ป่วย</a:t>
            </a:r>
            <a:b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บางคนหายขาดจากอาการจิตเวช ถือเป็นต้นแบบในการดำเนินการของตำรวจพื้นที่จังหวัดร้อยเอ็ด ณ สถานีตำรวจภูธรหัวโทน </a:t>
            </a:r>
            <a:b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อำเภอสุวรรณภูมิ จังหวัดร้อยเอ็ด และมีประชาชน และกลุ่มจัดแสดงสินค้า </a:t>
            </a:r>
            <a:r>
              <a:rPr lang="en-US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OTOP </a:t>
            </a: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มาร่วมต้อนรับ ประมาณ 500 คน</a:t>
            </a:r>
            <a:endParaRPr lang="en-GB" sz="1600" spc="-100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161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77F630B-40C1-385C-20BA-12EC33677AD4}"/>
              </a:ext>
            </a:extLst>
          </p:cNvPr>
          <p:cNvSpPr txBox="1"/>
          <p:nvPr/>
        </p:nvSpPr>
        <p:spPr>
          <a:xfrm>
            <a:off x="3060439" y="321626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859DC8D-224F-D57B-2320-64F13EACAD50}"/>
              </a:ext>
            </a:extLst>
          </p:cNvPr>
          <p:cNvSpPr txBox="1"/>
          <p:nvPr/>
        </p:nvSpPr>
        <p:spPr>
          <a:xfrm>
            <a:off x="159275" y="652520"/>
            <a:ext cx="645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6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</a:t>
            </a:r>
            <a:r>
              <a:rPr lang="en-US" sz="16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16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2566 นายธรณิศ เทพแพงตา หัวหน้าสำนักงานป้องกันและบรรเทาสาธารณภัยจังหวัดร้อยเอ็ด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มอบหมายให้ นายคมเพชร สีดามาตร์ หัวหน้าฝ่ายบริหารทั่วไป ร่วมต้อนรับ ดร.สุทิน คลังแสง รัฐมนตรีว่าการ</a:t>
            </a:r>
            <a:r>
              <a:rPr lang="th-TH" sz="16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กระทรวงกลาโหม ลงพื้นที่ตรวจติดตามสถานการณ์อุทกภัย พร้อมมอบถุงยังชีพ จำนวน 300 ถุง ให้กับผู้ที่ได้รับผลกระทบ </a:t>
            </a:r>
            <a:br>
              <a:rPr lang="th-TH" sz="16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โดยมีนายชัยวัฒน์ ชัยเวชพิสิฐ รองผู้ว่าราชการจังหวัดร้อยเอ็ด ให้การต้อนรับ ณ องค์การบริหารส่วนตำบลเหล่าน้อยอำเภอเสลภูมิ จังหวัดร้อยเอ็ด</a:t>
            </a:r>
            <a:endParaRPr lang="en-GB" sz="1600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2">
            <a:extLst>
              <a:ext uri="{FF2B5EF4-FFF2-40B4-BE49-F238E27FC236}">
                <a16:creationId xmlns:a16="http://schemas.microsoft.com/office/drawing/2014/main" id="{99B1E169-B9C2-5728-AEFE-000132A06FBE}"/>
              </a:ext>
            </a:extLst>
          </p:cNvPr>
          <p:cNvSpPr txBox="1"/>
          <p:nvPr/>
        </p:nvSpPr>
        <p:spPr>
          <a:xfrm>
            <a:off x="168755" y="1869772"/>
            <a:ext cx="645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23) </a:t>
            </a:r>
            <a:r>
              <a:rPr lang="th-TH" sz="1600" spc="-1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2566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1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.00 น. นายทรงพล ใจกริ่ม ผู้ว่าราชการจังหวัดร้อยเอ็ด พร้อมด้วยรองผู้ว่าราชการจังหวัดร้อยเอ็ด น</a:t>
            </a: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ายธรณิศ เทพแพงตา หัวหน้าสำนักงานป้องกันและบรรเทาสาธารณภัยจังหวัดร้อยเอ็ด </a:t>
            </a:r>
            <a:b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ส่วนราชการที่เกี่ยวข้อง ร่วมต้อนรับ นายสมศักดิ์ เทพสุทิน รองนายกรัฐมนตรี และคณะ ซึ่งได้ลงพื้นที่ตรวจติดตามสถานการณ์อุทกภัย พบปะให้กำลังใจผู้ประสบอุทกภัยและมอบถุงยังชีพให้แก่ราษฎรผู้ประสบอุทกภัยในพื้นที่อำเภอเสลภูมิ ตำบลคุ้งสะอาด </a:t>
            </a:r>
            <a:b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1,000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ถุง ตำบลเหล่าน้อย </a:t>
            </a:r>
            <a:r>
              <a:rPr lang="en-US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1,000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ถุง และอำเภอเชียงขวัญ จำนวน </a:t>
            </a:r>
            <a:r>
              <a:rPr lang="en-US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ถุง</a:t>
            </a:r>
            <a:endParaRPr lang="en-GB" sz="1600" spc="-40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306F998-9C18-09E7-64E9-A4DBC9F6D2FE}"/>
              </a:ext>
            </a:extLst>
          </p:cNvPr>
          <p:cNvSpPr txBox="1"/>
          <p:nvPr/>
        </p:nvSpPr>
        <p:spPr>
          <a:xfrm>
            <a:off x="159275" y="3080197"/>
            <a:ext cx="6453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เมื่อวันที่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2566 เวลา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11.00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น. นายทรงพล ใจกริ่ม ผู้ว่าราชการจังหวัดร้อยเอ็ด พร้อมด้วย นายธรณิศ เทพแพงตา หัวหน้าสำนักงานป้องกันและบรรเทาสาธารณภัยจังหวัดร้อยเอ็ด ผู้อำนวยการแขวงทางหลวงร้อยเอ็ด ผู้แทนโครงการส่งน้ำและบำรุงรักษา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ชีก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ลาง และนายอำเภอ ลงพื้นที่ติดตามสถานการณ์แม่น้ำชีเอ่อล้นตลิ่งจำนวน 3 จุด ดังนี้ 1.จุดที่ตลิ่งคอสะพานทรุดตัว ถนนทางหลวงหมายเลข 2044 บ้านธวัชดินแดง ตำบลธงธานี อำเภอธวัชบุรี ผู้ว่าราชการจังหวัดร้อยเอ็ดสั่งการให้ แขวงทางหลวงจังหวัดร้อยเอ็ด นำหินไปวางเรียงบริเวณคอสะพานเพื่อป้องกันตลิ่งทรุดตัว ซึ่งขณะนี้กำลังดำเนินการอยู่ 2.จุดพักพิงชั่วคราวบ้านแก่งข่า ตำบลพระธาตุ อำเภอเชียงขวัญ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ซึ่งลำน้ำชีเอ่อท่วมถนนทางเข้าหมู่บ้าน มีประชาชนได้รับผลกระทบ 25 หลังคาเรือน โดยองค์กรปกครองส่วนท้องถิ่น และสำนักงานป้องกันและบรรเทาสาธารณภัยจังหวัดร้อยเอ็ด สนับสนุนเรือท้องแบน รวม 2 ลำ มีการจัดเวรเฝ้าระวังทรัพย์สินตลอด 24 ชั่วโมง 3.จุดพนังกั้นน้ำชีชั้นใน บ้านคุยค้อ หมู่ที่ 17 ตำบลดินดำ อำเภอจังหาร ซึ่งปริมาณน้ำกำลังจะล้นตลิ่งเข้าสู่พื้นที่ทางการเกษตรของชาวบ้าน ได้รับความอนุเคราะห์กำลังพลจากมณฑลทหารบกที่ 27 ในการกรอกกระสอบทรายเพื่อป้องกันตลิ่งพังในบริเวณดังกล่าว</a:t>
            </a:r>
            <a:endParaRPr lang="en-GB" sz="1600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61CF668-1FE4-56ED-9CE7-491107CCB0A8}"/>
              </a:ext>
            </a:extLst>
          </p:cNvPr>
          <p:cNvSpPr txBox="1"/>
          <p:nvPr/>
        </p:nvSpPr>
        <p:spPr>
          <a:xfrm>
            <a:off x="160068" y="5732880"/>
            <a:ext cx="645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25) เมื่อวันที่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ตุลาคม 2566 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ศบ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ภ.มทบ.27 โดย ช.พัน.6 พล.ร.6 สร้างสะพานเครื่องหนุนมั่น </a:t>
            </a:r>
            <a:r>
              <a:rPr lang="en-GB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M.4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T.6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</a:t>
            </a:r>
            <a:r>
              <a:rPr lang="th-TH" sz="16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บรรเทาความเดือดร้อนในการสัญจรไป-มา ระหว่าง บ้านมะบ้า หมู่ 3 - บ้านนางาม หมู่ 4 ตำบลบึงงาม อำเภอทุ่งเขาหลวง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จังหวัดร้อยเอ็ดเนื่องจากถนนถูกตัดขาดจากน้ำชีล้นตลิ่งกัดเซาะ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6506BBB-7780-E84A-AA00-23DC1450CF24}"/>
              </a:ext>
            </a:extLst>
          </p:cNvPr>
          <p:cNvSpPr txBox="1"/>
          <p:nvPr/>
        </p:nvSpPr>
        <p:spPr>
          <a:xfrm>
            <a:off x="140313" y="6429811"/>
            <a:ext cx="6453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26) เมื่อวันที่ 16 ตุลาคม 2566 นายธรณิศ เทพแพงตา หัวหน้าสำนักงานป้องกันและบรรเทาสาธารณภัยจังหวัดร้อยเอ็ด และนายคมเพชร สีดามาตร์ หัวหน้าฝ่ายบริหารทั่วไป นายสมชัย สุมหิรัญหัวหน้าฝ่ายแผนอำนวยการป้องกันและบรรเทาสาธารณภัย ลงพื้นที่ตำบลบึงงาม อำเภอทุ่งเขาหลวง จุดถนนขาด ระหว่างบ้านมะบ้า - บ้านนางาม ตำบลบึงงาม เพื่อติดตามสถานการณ์และการติดตั้งสะพานจุดถนนขาดเพื่อให้ประชาชนสัญจรไป-มาได้ จากการลงพื้นที่ ณ ปัจจุบัน น้ำเพิ่มระดับขึ้นท่วมผิวจราจรประมาณ 30 เซนติเมตร ในการติดตั้งสะพานโดย ช.พัน 6 ได้ทำการติดตั้งเสร็จเรียบร้อย รถสามารถสัญจรไป-มาได้ และมูลนิธิอาสากู้ภัย ทีมตอบโต้ภัยพิบัติจังหวัดร้อยเอ็ด หน่วยทหาร พร้อมเรือท้องแบนจำนวน จำนวน 3 ลำ ยังคงประจำจุดในพื้นที่ต่อไป</a:t>
            </a: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2BD2056-A35E-6A8E-2002-8E96537FE61C}"/>
              </a:ext>
            </a:extLst>
          </p:cNvPr>
          <p:cNvSpPr txBox="1"/>
          <p:nvPr/>
        </p:nvSpPr>
        <p:spPr>
          <a:xfrm>
            <a:off x="140313" y="8176262"/>
            <a:ext cx="657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27) เมื่อวันที่ 16 ตุลาคม2566 เวลา 08.00 - 16.30 น. หน่วย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ศบ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ภ.มทบ.27 โดย ร้อย.มทบ.27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จัดชุดช่วยเหลือประชาชนวมกับผู้นำชุมชนบ้านนางาม ม.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ต.บึงงาม รับส่งชาวบ้านเข้าออกภายในหมู่บ้าน กรอกกระสอบทราย 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พร้อมชุดช่วยเหลือประชาชนร่วมกับ ช.พัน </a:t>
            </a:r>
            <a:r>
              <a:rPr lang="en-GB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พล ร.</a:t>
            </a:r>
            <a:r>
              <a:rPr lang="en-GB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สร้างสะพานหนุนมั่น </a:t>
            </a:r>
            <a:r>
              <a:rPr lang="en-GB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M4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GB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T6</a:t>
            </a:r>
            <a:r>
              <a:rPr lang="th-TH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ผลการปฏิบัติเป็นไปด้วยความเรียบร้อย </a:t>
            </a:r>
            <a:r>
              <a:rPr lang="en-GB" sz="16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th-TH" sz="1600" spc="-3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ยุทโธปกรณ์ 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รยบ.ปกติ ขนาดใหญ่  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FTS : 1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คัน เลขทะเบียน 98638 / บู๊ทก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ัน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น้ำ 17 คู่ / เสื้อชูชีพ 30 ตัว 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0298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B4FE8EA-B1E5-7C50-2B23-915A03C7011A}"/>
              </a:ext>
            </a:extLst>
          </p:cNvPr>
          <p:cNvSpPr txBox="1"/>
          <p:nvPr/>
        </p:nvSpPr>
        <p:spPr>
          <a:xfrm>
            <a:off x="148724" y="777655"/>
            <a:ext cx="6633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28) เมื่อวันที่ 17 ตุลาคม2566 สำนักงานป้องกันและบรรเทาสาธารณภัยจังหวัดร้อยเอ็ด ได้ขอรับการสนับสนุน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เรือท้องแบน จำนวน 4 ลำ พร้อมเครื่องยนต์ 4 เครื่อง จากศูนย์ป้องกันและบรรเทาสาธารณภัยเขต 7 สกลนคร ซึ่งได้รับการสนับสนุนและนำเรือไปลงตามจุดที่เกิดสถานการณ์อุทกภัยในขณะนี้ จำนวน 4 จุด ดังนี้</a:t>
            </a: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1. จุดบ้านหนองแค ตำบลม่วงลาด อำเภอจังหาร จำนวน 1 ลำ</a:t>
            </a: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 จุดบ้านดินแดง หมู่ที่ 3 ตำบลดงสิงห์ อำเภอจังหาร จำนวน 1 ลำ</a:t>
            </a: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3. เทศบาลตำบลท่าม่วงอำเภอเสลภูมิ จำนวน 1 ลำ</a:t>
            </a: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4. บ้านดอนแก้ว ตำบลบึงงามอำเภอทุ่งเขาหลวง จำนวน 1 ลำ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1D8C8E1-4382-73C2-A7B4-67B1E54C0C6B}"/>
              </a:ext>
            </a:extLst>
          </p:cNvPr>
          <p:cNvSpPr txBox="1"/>
          <p:nvPr/>
        </p:nvSpPr>
        <p:spPr>
          <a:xfrm>
            <a:off x="3060439" y="321626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ACC0D1DC-92C3-815C-CE27-FC5610BDEE86}"/>
              </a:ext>
            </a:extLst>
          </p:cNvPr>
          <p:cNvSpPr txBox="1"/>
          <p:nvPr/>
        </p:nvSpPr>
        <p:spPr>
          <a:xfrm>
            <a:off x="135980" y="2504793"/>
            <a:ext cx="663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29) เมื่อวันที่ 17 ตุลาคม 2566 ผบ.มทบ.27 และคณะได้ลงพื้นที่ติดตามสถานการณ์น้ำที่บริเวณ บ้านดินแดง หมู่ 3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ต.ดงสิงห์ กรณีตลิ่งกั้นน้ำชี บ้านดินแดง ต.ดงสิงห์ (ซอยร้านอาหารนายหาร) ได้ขาดลงใน ช่วงเวลา 2145 ทำให้น้ำทะลักเข้าท่วมชุมชนโรงผลิตอิฐ และ บ้านเรือนชาวบ้าน ได้รับความเสียหาย 50 ครัวเรือน จากนั้นได้ตรวจเยี่ยมผู้ป่วยติดเตียง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มีรายชื่อ คือ นายสอง กิจเพียร เลขที่ 64 หมู่ 3 ต.ดงสิงห์, นายศรี</a:t>
            </a:r>
            <a:r>
              <a:rPr lang="th-TH" sz="1600" spc="-3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นู</a:t>
            </a:r>
            <a:r>
              <a:rPr lang="th-TH" sz="16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รามแก้ว เลขที่ 66 หมู่ 3 ต.ดงสิงห์, นายเหรียญ  พานจันทร์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67 หมู่ 3 ต.ดงสิงห์ร้อย. พร้อมจัดชุดช่วยเหลือประชาชน ( ส3,พลฯ10 ) ร่วมกับผู้นำชุมชนและเจ้าหน้าที่เทศบาลตำบลดงสิงห์ กางเต็นท์ให้กับชาวบ้านดินแดง บริเวณโซนเตาอิฐ เพื่อทำที่พักพิงชั่วคราวให้กับชาวบ้านดินแดง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266BEDA-6ABA-679E-5882-7F4B25643724}"/>
              </a:ext>
            </a:extLst>
          </p:cNvPr>
          <p:cNvSpPr txBox="1"/>
          <p:nvPr/>
        </p:nvSpPr>
        <p:spPr>
          <a:xfrm>
            <a:off x="127433" y="3986530"/>
            <a:ext cx="663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30) เมื่อวันที่ 18 ตุลาคม 2566 </a:t>
            </a:r>
            <a:r>
              <a:rPr lang="th-TH" sz="16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นายทรงพล ใจกริ่ม ผู้ว่าราชการจังหวัดร้อยเอ็ด ร่วมกับ ผู้บัญชาการมณฑลทหารบกที่ 27 ปลัดจังหวัดร้อยเอ็ด หัวหน้าสำนักงานจังหวัดร้อยเอ็ด นายอำเภอจังหาร หัวหน้าสำนักงานป้องกันและบรรเทาสาธารณภัยจังหวัดร้อยเอ็ด สรรพสามิตพื้นที่ร้อยเอ็ด อุตสาหกรรมจังหวัดจังหวัดร้อยเอ็ด ประชาสัมพันธ์จังหวัดร้อยเอ็ด และ พัฒนาสังคมและความมั่นคงของมนุษย์จังหวัดร้อยเอ็ด มอบถุงยังชีพให้กับประชาชนที่ได้รับผลกระทบจากอุทกภัย เหตุน้ำกัดเซาะพนังกั้นน้ำชีขาด บริเวณบ้านดินแดง หมู่ที่ 3 ตำบลดงสิงห์ อำเภอจังหาร จังหวัดร้อยเอ็ด ซึ่งเป็นชุมชนโรงอิฐ ทำให้น้ำหลากเข้าท่วมพื้นที่ทางการเกษตร โดยรวมประมาณ 700 ไร่ มีประชาชนได้รับผลกระทบในครั้งนี้ 60 หลังคาเรือน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0F9DB54-212E-0B39-BE8C-A09B89C4F8CF}"/>
              </a:ext>
            </a:extLst>
          </p:cNvPr>
          <p:cNvSpPr txBox="1"/>
          <p:nvPr/>
        </p:nvSpPr>
        <p:spPr>
          <a:xfrm>
            <a:off x="96654" y="5428291"/>
            <a:ext cx="6633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31) เมื่อวันที่ 19 ตุลาคม 2566 มณฑลทหารบกที่ </a:t>
            </a:r>
            <a:r>
              <a:rPr lang="th-T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27 จัดชุดช่วยเหลือ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ประชาชน ( ส3</a:t>
            </a:r>
            <a:r>
              <a:rPr lang="en-GB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พลฯ10 ) ได้ลงพื้นที่ติดตามสถานการณ์น้ำท่วม จำนวน 4 จุด ดังนี้ 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1.บ้านวังยาววังเจริญหมู่ 9 หมู่ 10 ตำบลพลับพลา อำเภอเชียงขวัญ จังหวัดร้อยเอ็ด ไม่มีการขอรับการสนับสนุนกำลังพลช่วยเหลือขนย้ายสิ่งของและจะร้องขอกำลังพลขนย้ายสิ่งของลงจากที่สูงหลังน้ำลด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2.บ้านคุยค้อหมู่ 6 หมู่ 17 ตำบลดินดำ อำเภอจังหาร จังหวัดร้อยเอ็ด ไม่มีการขอรับการสนับสนุนกำลังพลช่วยเหลือ</a:t>
            </a:r>
            <a:b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ขนย้ายสิ่งของและจะร้องขอกำลังพลขนย้ายสิ่งของลงจากที่สูงหลังน้ำลด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3.บ้านดินดำหมู่ที่ 9 ตำบลดินดำ อำเภอจังหาร จังหวัดร้อยเอ็ด ไม่มีการขอรับการสนับสนุนกำลังพลช่วยเหลือขนย้ายสิ่งของและจะร้องขอกำลังพลขนย้ายสิ่งของลงจากที่สูงหลังน้ำลด</a:t>
            </a:r>
            <a:endParaRPr lang="en-GB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4.บ้านดินแดงหมู่ 3 โซนเตาอิฐ ตำบลดงสิงห์ อำเภอจังหาร จังหวัดร้อยเอ็ดไม่มีการขอรับการสนับสนุนกำลังพลช่วยเหลือขนย้ายสิ่งของและจะร้องขอกำลังพลขนย้ายสิ่งของลงจากที่สูงหลังน้ำลด 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BAEF16-20E2-DD71-1512-0ABCF3FDAE1B}"/>
              </a:ext>
            </a:extLst>
          </p:cNvPr>
          <p:cNvSpPr txBox="1"/>
          <p:nvPr/>
        </p:nvSpPr>
        <p:spPr>
          <a:xfrm>
            <a:off x="65875" y="7851072"/>
            <a:ext cx="663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32) เมื่อวันที่ 20 ตุลาคม 2566 ในนามตัวแทนพี่น้องชาวบ้านหนองแก่ง ม.8 บ้านวังยาว ม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.9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บ้านวังเจริญ ม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.10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ต.พลับพลา ขอขอบพระคุณ มูลนิธิอาสา เพื่อนพึ่ง(ภาฯ)ยามยาก สภากาชาดไทย ได้มอบหมายให้ หัวหน้าส่วนราชการ อบต.พลับพลา ลงพื้นที่มอบ ข้าวกล่อง จำนวน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400 กล่องต่อวัน แก่ชาวบ้าน ผู้ประสบภัยน้ำท่วม </a:t>
            </a:r>
            <a:endParaRPr lang="en-GB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C6EE22A-A901-BBC2-1AD5-2D5FD28E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" y="8610336"/>
            <a:ext cx="2181063" cy="108116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6FFD6E3-EE79-0BF6-14B0-0703006C9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88" y="8610336"/>
            <a:ext cx="2148587" cy="108116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B8C9E9F-E0C1-3C1E-05B2-2491BC705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26" y="8610336"/>
            <a:ext cx="2304261" cy="10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983E6D1-6E9E-D78A-F543-09F00BCE4160}"/>
              </a:ext>
            </a:extLst>
          </p:cNvPr>
          <p:cNvSpPr txBox="1"/>
          <p:nvPr/>
        </p:nvSpPr>
        <p:spPr>
          <a:xfrm>
            <a:off x="3060439" y="377639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687BCFE-54B1-70A0-676D-44071C489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9864"/>
            <a:ext cx="6867903" cy="404409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2C9EF8C-0CBB-D4A2-C871-D22ACE94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533"/>
            <a:ext cx="6858000" cy="39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E58B81D-7BF5-D074-AE15-FD673F1D1029}"/>
              </a:ext>
            </a:extLst>
          </p:cNvPr>
          <p:cNvSpPr txBox="1"/>
          <p:nvPr/>
        </p:nvSpPr>
        <p:spPr>
          <a:xfrm>
            <a:off x="3060439" y="262028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-19-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42F89E-8FC3-915C-A264-F19AABD0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6284"/>
            <a:ext cx="6857999" cy="248930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63A6292-70A6-CD51-3C0C-C26EC02B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9593"/>
            <a:ext cx="6858001" cy="8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924254C-4FF9-AE32-91AB-9D1C63065273}"/>
              </a:ext>
            </a:extLst>
          </p:cNvPr>
          <p:cNvSpPr txBox="1"/>
          <p:nvPr/>
        </p:nvSpPr>
        <p:spPr>
          <a:xfrm>
            <a:off x="2772464" y="324239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-2- </a:t>
            </a:r>
          </a:p>
        </p:txBody>
      </p:sp>
      <p:sp>
        <p:nvSpPr>
          <p:cNvPr id="13" name="กล่องข้อความ 1">
            <a:extLst>
              <a:ext uri="{FF2B5EF4-FFF2-40B4-BE49-F238E27FC236}">
                <a16:creationId xmlns:a16="http://schemas.microsoft.com/office/drawing/2014/main" id="{219FB5C2-5497-CD36-6A4E-932E924EE89A}"/>
              </a:ext>
            </a:extLst>
          </p:cNvPr>
          <p:cNvSpPr txBox="1"/>
          <p:nvPr/>
        </p:nvSpPr>
        <p:spPr>
          <a:xfrm>
            <a:off x="632397" y="685723"/>
            <a:ext cx="241298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สถานการณ์ปัจจุบัน</a:t>
            </a:r>
            <a:endParaRPr lang="en-GB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2">
            <a:extLst>
              <a:ext uri="{FF2B5EF4-FFF2-40B4-BE49-F238E27FC236}">
                <a16:creationId xmlns:a16="http://schemas.microsoft.com/office/drawing/2014/main" id="{0D0C738A-5000-816E-8BD0-FE7ABB0364A2}"/>
              </a:ext>
            </a:extLst>
          </p:cNvPr>
          <p:cNvSpPr txBox="1"/>
          <p:nvPr/>
        </p:nvSpPr>
        <p:spPr>
          <a:xfrm>
            <a:off x="300851" y="972253"/>
            <a:ext cx="613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จากสถานการณ์ลำน้ำชีเอ่อล้นตลิ่ง และผลกระทบจากการระบายน้ำของเขื่อนอุบลรัตน์และเขื่อนลำปาว</a:t>
            </a:r>
            <a:b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ที่ปรับเพิ่มการระบายน้ำขึ้น ทำให้มีผลกระทบดังนี้</a:t>
            </a:r>
          </a:p>
          <a:p>
            <a:pPr algn="thaiDist"/>
            <a:endParaRPr lang="en-GB" sz="1600" dirty="0">
              <a:effectLst/>
              <a:highlight>
                <a:srgbClr val="FFFF00"/>
              </a:highligh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71AB37C-C87F-0627-B985-559E26A93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18369"/>
              </p:ext>
            </p:extLst>
          </p:nvPr>
        </p:nvGraphicFramePr>
        <p:xfrm>
          <a:off x="300851" y="1489864"/>
          <a:ext cx="6389286" cy="826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6">
                  <a:extLst>
                    <a:ext uri="{9D8B030D-6E8A-4147-A177-3AD203B41FA5}">
                      <a16:colId xmlns:a16="http://schemas.microsoft.com/office/drawing/2014/main" val="3951754119"/>
                    </a:ext>
                  </a:extLst>
                </a:gridCol>
                <a:gridCol w="734938">
                  <a:extLst>
                    <a:ext uri="{9D8B030D-6E8A-4147-A177-3AD203B41FA5}">
                      <a16:colId xmlns:a16="http://schemas.microsoft.com/office/drawing/2014/main" val="1512017494"/>
                    </a:ext>
                  </a:extLst>
                </a:gridCol>
                <a:gridCol w="623843">
                  <a:extLst>
                    <a:ext uri="{9D8B030D-6E8A-4147-A177-3AD203B41FA5}">
                      <a16:colId xmlns:a16="http://schemas.microsoft.com/office/drawing/2014/main" val="1610527923"/>
                    </a:ext>
                  </a:extLst>
                </a:gridCol>
                <a:gridCol w="1657884">
                  <a:extLst>
                    <a:ext uri="{9D8B030D-6E8A-4147-A177-3AD203B41FA5}">
                      <a16:colId xmlns:a16="http://schemas.microsoft.com/office/drawing/2014/main" val="3710118095"/>
                    </a:ext>
                  </a:extLst>
                </a:gridCol>
                <a:gridCol w="1833891">
                  <a:extLst>
                    <a:ext uri="{9D8B030D-6E8A-4147-A177-3AD203B41FA5}">
                      <a16:colId xmlns:a16="http://schemas.microsoft.com/office/drawing/2014/main" val="2791210781"/>
                    </a:ext>
                  </a:extLst>
                </a:gridCol>
                <a:gridCol w="1231914">
                  <a:extLst>
                    <a:ext uri="{9D8B030D-6E8A-4147-A177-3AD203B41FA5}">
                      <a16:colId xmlns:a16="http://schemas.microsoft.com/office/drawing/2014/main" val="1167576703"/>
                    </a:ext>
                  </a:extLst>
                </a:gridCol>
              </a:tblGrid>
              <a:tr h="356839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การให้ความช่วยเหลือ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20434"/>
                  </a:ext>
                </a:extLst>
              </a:tr>
              <a:tr h="49859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จังหาร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ดินดำ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ประชาชนได้รับความลำบาก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ในการสัญจร 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ครัวเรือน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6324"/>
                  </a:ext>
                </a:extLst>
              </a:tr>
              <a:tr h="498597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ดงสิงห์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5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พนังกั้นน้ำชี ขาดชำรุด </a:t>
                      </a:r>
                      <a:br>
                        <a:rPr lang="th-TH" sz="1500" spc="-5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spc="-5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บ้านดินแดง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 3 มีครัวเรือนได้รับผลกระทบประมาณ 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 ครัวเรือน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เบื้องต้นประสาน มทบ.27 </a:t>
                      </a:r>
                      <a:b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นำกำลังพล</a:t>
                      </a:r>
                      <a:r>
                        <a:rPr lang="th-TH" sz="1500" spc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เข้าตรวจสอบพื้นที่ เพื่อดำเนินการแก้ไขซ่อมแซม แจกถุงยังชีพ 60 ชุด</a:t>
                      </a:r>
                      <a:endParaRPr lang="en-US" sz="1500" spc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7151"/>
                  </a:ext>
                </a:extLst>
              </a:tr>
              <a:tr h="498597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ม่วงลาด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บ้านหนองแค 33 ครัวเรือน น้ำล้อมรอบหมู่บ้านประชาชนได้รับความลำบากในการสัญจรเข้า-ออกหมู่บ้าน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44296"/>
                  </a:ext>
                </a:extLst>
              </a:tr>
              <a:tr h="49859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เชียงขวัญ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พระธาตุ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บ้านแก่งข่า 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ครัวเรือน</a:t>
                      </a: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บ้านคุยขนวน 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ครัวเรือน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แจกถุงยังชีพ 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30119"/>
                  </a:ext>
                </a:extLst>
              </a:tr>
              <a:tr h="49859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ธวัชบุรี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ธงธานี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บ้านธวัชดินแดง ตลิ่งบริเวณ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คอสะพานทรุดตัว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แขวงทางหลวงจังหวัดร้อยเอ็ด ดำเนินการซ่อมแซม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30303"/>
                  </a:ext>
                </a:extLst>
              </a:tr>
              <a:tr h="850547"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ทุ่งเขาหลวง</a:t>
                      </a:r>
                      <a:endParaRPr lang="en-US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บึงงาม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ถนนระหว่างบ้านมะบ้า-นางาม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ขาดชำรุดประชาชนได้รับ</a:t>
                      </a:r>
                      <a:r>
                        <a:rPr lang="th-TH" sz="15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ความเดือดร้อน 131 ครัวเรือน</a:t>
                      </a:r>
                      <a:endParaRPr lang="en-US" sz="15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ศบ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ภ.มทบ.27 โดย ช.พัน.6 พล.ร.6 สร้างสะพานเครื่องหนุนมั่น 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M.4 T.6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เพื่อบรรเทาความเดือดร้อนในการสัญจรไป-มา 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286242"/>
                  </a:ext>
                </a:extLst>
              </a:tr>
              <a:tr h="44513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บึงงาม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บ้านดอนแก้ว หมู่ 6 น้ำท่วมถนนทางเข้า-ออก หมู่บ้าน ประชาชนได้รับผลกระทบ 97 ครัวเรือน</a:t>
                      </a:r>
                      <a:endParaRPr lang="en-US" sz="15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สนับสนุนเรือท้องแบนพร้อมเครื่องยนต์ 2 ลำ และเจ้าหน้าที่ จาก สถานีกาชาดที่ 1 จังหวัดสุรินทร์ 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30349"/>
                  </a:ext>
                </a:extLst>
              </a:tr>
              <a:tr h="44513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บึงงาม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2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บ้านวังทอง หมู่ที่ 5 น้ำท่วมถนนทางเข้า-ออก หมู่บ้าน ประชาชนได้รับผลกระทบ 85 ครัวเรือน และ วัด 1 แห่ง </a:t>
                      </a:r>
                      <a:endParaRPr lang="en-US" sz="1500" spc="-2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สนับสนุนเรือท้องแบนพร้อมเครื่องยนต์ 1 ลำ จาก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 ปภ. เขต 7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80126"/>
                  </a:ext>
                </a:extLst>
              </a:tr>
              <a:tr h="738777"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โพธิ์ชัย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ดอนโอง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บ้านคุยโพธิ์ หมู่ที่ 6 </a:t>
                      </a:r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ประชาชนได้รับผลกระทบ 25 ครัวเรือน วัด 1 แห่ง </a:t>
                      </a:r>
                      <a:endParaRPr lang="en-US" sz="1500" spc="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ไม่สามารถสัญจรโดยรถยนต์ เข้า</a:t>
                      </a:r>
                      <a:r>
                        <a:rPr lang="th-TH" sz="1500" spc="-6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ออกหมู่บ้านโดยทางเรือ ระยะทาง </a:t>
                      </a:r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 กิโลเมตร ปัจจุบัน</a:t>
                      </a:r>
                      <a:r>
                        <a:rPr lang="th-TH" sz="1500" spc="-6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มีเรือ อบต.พื้นที่ 1 ลำ /อบจ.1 ลำ </a:t>
                      </a:r>
                      <a:r>
                        <a:rPr lang="th-TH" sz="1500" spc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พื้นที่ขอรับการสนับสนุนจาก ปภ.อีก 1 ลำ </a:t>
                      </a:r>
                      <a:endParaRPr lang="en-US" sz="1500" spc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ยังสามารถอยู่อาศัยในบ้านเรือนได้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0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66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56934642-52F3-4CAF-7478-8329F53173AE}"/>
              </a:ext>
            </a:extLst>
          </p:cNvPr>
          <p:cNvSpPr txBox="1"/>
          <p:nvPr/>
        </p:nvSpPr>
        <p:spPr>
          <a:xfrm>
            <a:off x="3029516" y="231570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-20-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E48703E-4285-953D-C9A3-388B5E5C32F2}"/>
              </a:ext>
            </a:extLst>
          </p:cNvPr>
          <p:cNvGrpSpPr/>
          <p:nvPr/>
        </p:nvGrpSpPr>
        <p:grpSpPr>
          <a:xfrm>
            <a:off x="45256" y="8992555"/>
            <a:ext cx="7317957" cy="907915"/>
            <a:chOff x="86253" y="9828893"/>
            <a:chExt cx="7229502" cy="907915"/>
          </a:xfrm>
        </p:grpSpPr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DB2005EA-FA96-4CF9-FD39-8772F53EC5A5}"/>
                </a:ext>
              </a:extLst>
            </p:cNvPr>
            <p:cNvSpPr txBox="1"/>
            <p:nvPr/>
          </p:nvSpPr>
          <p:spPr>
            <a:xfrm>
              <a:off x="685980" y="10275143"/>
              <a:ext cx="1796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สำนักงานป้องกันและบรรเทา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</a:b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สาธารณภัยจังหวัดร้อยเอ็ด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3AD1910C-85D4-9127-1BE2-E5C0DA32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3" y="10024325"/>
              <a:ext cx="648569" cy="648569"/>
            </a:xfrm>
            <a:prstGeom prst="rect">
              <a:avLst/>
            </a:prstGeom>
          </p:spPr>
        </p:pic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C6DF2473-7A18-7633-11CC-3BE1B402E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22" t="50203" r="5700" b="28744"/>
            <a:stretch/>
          </p:blipFill>
          <p:spPr>
            <a:xfrm>
              <a:off x="4912129" y="10018074"/>
              <a:ext cx="709762" cy="659064"/>
            </a:xfrm>
            <a:prstGeom prst="rect">
              <a:avLst/>
            </a:prstGeom>
          </p:spPr>
        </p:pic>
        <p:sp>
          <p:nvSpPr>
            <p:cNvPr id="6" name="TextBox 202">
              <a:extLst>
                <a:ext uri="{FF2B5EF4-FFF2-40B4-BE49-F238E27FC236}">
                  <a16:creationId xmlns:a16="http://schemas.microsoft.com/office/drawing/2014/main" id="{916AB785-6FCA-E3EB-5043-21895677246B}"/>
                </a:ext>
              </a:extLst>
            </p:cNvPr>
            <p:cNvSpPr txBox="1"/>
            <p:nvPr/>
          </p:nvSpPr>
          <p:spPr>
            <a:xfrm>
              <a:off x="5587635" y="10237857"/>
              <a:ext cx="172812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แจ้งเหตุผ่านไลน์</a:t>
              </a:r>
              <a:b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Line ID @1784DDPM</a:t>
              </a:r>
            </a:p>
          </p:txBody>
        </p:sp>
        <p:sp>
          <p:nvSpPr>
            <p:cNvPr id="7" name="TextBox 198">
              <a:extLst>
                <a:ext uri="{FF2B5EF4-FFF2-40B4-BE49-F238E27FC236}">
                  <a16:creationId xmlns:a16="http://schemas.microsoft.com/office/drawing/2014/main" id="{7E324FAA-3DBD-A80C-24E6-A94FD6FFE50E}"/>
                </a:ext>
              </a:extLst>
            </p:cNvPr>
            <p:cNvSpPr txBox="1"/>
            <p:nvPr/>
          </p:nvSpPr>
          <p:spPr>
            <a:xfrm>
              <a:off x="3160210" y="10316175"/>
              <a:ext cx="1794829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สายด่วน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1784</a:t>
              </a:r>
            </a:p>
          </p:txBody>
        </p:sp>
        <p:pic>
          <p:nvPicPr>
            <p:cNvPr id="8" name="Picture 179" descr="Icon&#10;&#10;Description automatically generated">
              <a:extLst>
                <a:ext uri="{FF2B5EF4-FFF2-40B4-BE49-F238E27FC236}">
                  <a16:creationId xmlns:a16="http://schemas.microsoft.com/office/drawing/2014/main" id="{4798D74C-6B32-C0D4-DF8B-DD31645E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0443">
              <a:off x="2480589" y="9942187"/>
              <a:ext cx="395953" cy="373306"/>
            </a:xfrm>
            <a:prstGeom prst="rect">
              <a:avLst/>
            </a:prstGeom>
          </p:spPr>
        </p:pic>
        <p:pic>
          <p:nvPicPr>
            <p:cNvPr id="9" name="Picture 183" descr="Icon&#10;&#10;Description automatically generated">
              <a:extLst>
                <a:ext uri="{FF2B5EF4-FFF2-40B4-BE49-F238E27FC236}">
                  <a16:creationId xmlns:a16="http://schemas.microsoft.com/office/drawing/2014/main" id="{A9B6B25B-34B0-AC6F-A10D-AE0E24EF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0443">
              <a:off x="2739823" y="10313923"/>
              <a:ext cx="404642" cy="381497"/>
            </a:xfrm>
            <a:prstGeom prst="rect">
              <a:avLst/>
            </a:prstGeom>
          </p:spPr>
        </p:pic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53FBE40C-1AAE-E238-9DC2-BCDFD5549902}"/>
                </a:ext>
              </a:extLst>
            </p:cNvPr>
            <p:cNvSpPr txBox="1"/>
            <p:nvPr/>
          </p:nvSpPr>
          <p:spPr>
            <a:xfrm>
              <a:off x="2878350" y="10024325"/>
              <a:ext cx="2161389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Kodchasal" panose="02000506000000020004" pitchFamily="2" charset="-34"/>
                  <a:cs typeface="TH Kodchasal" panose="02000506000000020004" pitchFamily="2" charset="-34"/>
                </a:rPr>
                <a:t>043-513097/043-512955</a:t>
              </a:r>
            </a:p>
          </p:txBody>
        </p: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90FCB89E-5F4E-B8EE-9556-5F449524FB8B}"/>
                </a:ext>
              </a:extLst>
            </p:cNvPr>
            <p:cNvCxnSpPr>
              <a:cxnSpLocks/>
            </p:cNvCxnSpPr>
            <p:nvPr/>
          </p:nvCxnSpPr>
          <p:spPr>
            <a:xfrm>
              <a:off x="96156" y="9828893"/>
              <a:ext cx="666603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92BC7EAE-A89C-2E13-3CE7-7E7B4A922793}"/>
                </a:ext>
              </a:extLst>
            </p:cNvPr>
            <p:cNvCxnSpPr>
              <a:cxnSpLocks/>
            </p:cNvCxnSpPr>
            <p:nvPr/>
          </p:nvCxnSpPr>
          <p:spPr>
            <a:xfrm>
              <a:off x="2415845" y="9955212"/>
              <a:ext cx="0" cy="6967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D0403CE5-773C-DCBA-A32E-F9E2F07B0E0A}"/>
                </a:ext>
              </a:extLst>
            </p:cNvPr>
            <p:cNvCxnSpPr>
              <a:cxnSpLocks/>
            </p:cNvCxnSpPr>
            <p:nvPr/>
          </p:nvCxnSpPr>
          <p:spPr>
            <a:xfrm>
              <a:off x="4787269" y="9955212"/>
              <a:ext cx="0" cy="6967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89" descr="A cross on a blue background&#10;&#10;Description automatically generated with low confidence">
              <a:extLst>
                <a:ext uri="{FF2B5EF4-FFF2-40B4-BE49-F238E27FC236}">
                  <a16:creationId xmlns:a16="http://schemas.microsoft.com/office/drawing/2014/main" id="{4EB546B7-B59F-54DB-27B5-30E4CDB4D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05" y="10017852"/>
              <a:ext cx="316992" cy="298861"/>
            </a:xfrm>
            <a:prstGeom prst="rect">
              <a:avLst/>
            </a:prstGeom>
          </p:spPr>
        </p:pic>
        <p:pic>
          <p:nvPicPr>
            <p:cNvPr id="18" name="Picture 172" descr="Graphical user interface, icon&#10;&#10;Description automatically generated with medium confidence">
              <a:extLst>
                <a:ext uri="{FF2B5EF4-FFF2-40B4-BE49-F238E27FC236}">
                  <a16:creationId xmlns:a16="http://schemas.microsoft.com/office/drawing/2014/main" id="{E13BD956-E8D2-5568-2B55-E949963DD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749" y="9947341"/>
              <a:ext cx="377276" cy="355697"/>
            </a:xfrm>
            <a:prstGeom prst="rect">
              <a:avLst/>
            </a:prstGeom>
          </p:spPr>
        </p:pic>
      </p:grp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E0557F6-2F9F-975E-74FE-C3F3273E9C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3"/>
          <a:stretch/>
        </p:blipFill>
        <p:spPr>
          <a:xfrm>
            <a:off x="30143" y="518088"/>
            <a:ext cx="6802877" cy="421468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1C87DF2-F6C4-53B9-3B2D-623D5697A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9" y="4658571"/>
            <a:ext cx="6825803" cy="17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0FDD59F-CD70-FEC0-35A4-BCF60A0AE30E}"/>
              </a:ext>
            </a:extLst>
          </p:cNvPr>
          <p:cNvSpPr txBox="1"/>
          <p:nvPr/>
        </p:nvSpPr>
        <p:spPr>
          <a:xfrm>
            <a:off x="841119" y="912618"/>
            <a:ext cx="277672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การประกาศพื้นที่ประสบอุทกภัย</a:t>
            </a:r>
            <a:endParaRPr lang="en-GB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6D2FAC6-49D4-693A-E8A0-5321B568894A}"/>
              </a:ext>
            </a:extLst>
          </p:cNvPr>
          <p:cNvSpPr txBox="1"/>
          <p:nvPr/>
        </p:nvSpPr>
        <p:spPr>
          <a:xfrm>
            <a:off x="267510" y="1351685"/>
            <a:ext cx="6322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 </a:t>
            </a:r>
            <a:r>
              <a:rPr lang="th-TH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จังหวัดร้อยเอ็ดได้ประกาศพื้นที่ประสบสาธารณภัย/เขตให้ความช่วยเหลือผู้ประสบภัยพิบัติกรณีฉุกเฉิน (อุทกภัย) </a:t>
            </a:r>
            <a:r>
              <a:rPr lang="th-TH" sz="1600" spc="-6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รวม 14 อำเภอ ได้แก่ อำเภอโพนทอง อำเภอเสลภูมิ อำเภอหนองพอก อำเภอโพธิ์ชัย อำเภอเมยวดี อำเภอทุ่งเขาหลวง อำเภอเชียงขวัญ อำเภอธวัชบุรี อำเภออาจสามารถ อำเภอพนมไพร อำเภอจัง</a:t>
            </a:r>
            <a:r>
              <a:rPr lang="th-TH" sz="1600" spc="-6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หาร และอำเภอเมือง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ร้อยเอ็ด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ตำบล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หมู่บ้าน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1,120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ครัวเรือน ประชาชนได้รับความเดือดร้อน 31,597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และมีผู้เสียชีวิต 2 ราย </a:t>
            </a:r>
            <a:endParaRPr lang="en-GB" sz="1600" dirty="0">
              <a:effectLst/>
              <a:highlight>
                <a:srgbClr val="FFFF00"/>
              </a:highligh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DB35381-32CE-79B9-7E81-3E67286E4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86460"/>
              </p:ext>
            </p:extLst>
          </p:nvPr>
        </p:nvGraphicFramePr>
        <p:xfrm>
          <a:off x="334750" y="2606040"/>
          <a:ext cx="6188497" cy="675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44">
                  <a:extLst>
                    <a:ext uri="{9D8B030D-6E8A-4147-A177-3AD203B41FA5}">
                      <a16:colId xmlns:a16="http://schemas.microsoft.com/office/drawing/2014/main" val="3237268082"/>
                    </a:ext>
                  </a:extLst>
                </a:gridCol>
                <a:gridCol w="641907">
                  <a:extLst>
                    <a:ext uri="{9D8B030D-6E8A-4147-A177-3AD203B41FA5}">
                      <a16:colId xmlns:a16="http://schemas.microsoft.com/office/drawing/2014/main" val="252664372"/>
                    </a:ext>
                  </a:extLst>
                </a:gridCol>
                <a:gridCol w="797724">
                  <a:extLst>
                    <a:ext uri="{9D8B030D-6E8A-4147-A177-3AD203B41FA5}">
                      <a16:colId xmlns:a16="http://schemas.microsoft.com/office/drawing/2014/main" val="2798504768"/>
                    </a:ext>
                  </a:extLst>
                </a:gridCol>
                <a:gridCol w="1445905">
                  <a:extLst>
                    <a:ext uri="{9D8B030D-6E8A-4147-A177-3AD203B41FA5}">
                      <a16:colId xmlns:a16="http://schemas.microsoft.com/office/drawing/2014/main" val="3190307363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3641333612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513646572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2529339178"/>
                    </a:ext>
                  </a:extLst>
                </a:gridCol>
                <a:gridCol w="947395">
                  <a:extLst>
                    <a:ext uri="{9D8B030D-6E8A-4147-A177-3AD203B41FA5}">
                      <a16:colId xmlns:a16="http://schemas.microsoft.com/office/drawing/2014/main" val="1045326585"/>
                    </a:ext>
                  </a:extLst>
                </a:gridCol>
              </a:tblGrid>
              <a:tr h="935620"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endParaRPr lang="th-TH" sz="1500" b="1" kern="120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algn="ctr" defTabSz="514350" rtl="0" eaLnBrk="1" latinLnBrk="0" hangingPunct="1"/>
                      <a:r>
                        <a:rPr lang="th-TH" sz="1500" b="1" kern="1200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  <a:br>
                        <a:rPr lang="th-TH" sz="1500" b="1" kern="1200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endParaRPr lang="en-GB" sz="1500" b="1" kern="120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ประชาชนได้รับความเดือดร้อน (ครัวเรือน)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ประชาชนได้รับความเดือดร้อน (ราย)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42133"/>
                  </a:ext>
                </a:extLst>
              </a:tr>
              <a:tr h="316903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โพนทอง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โคกกกม่วง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4,5,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6,7,8,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39935"/>
                  </a:ext>
                </a:extLst>
              </a:tr>
              <a:tr h="316903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สระนกแก้ว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,9,10,11,15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3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วังสามัคคี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,5,7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</a:t>
                      </a:r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,12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81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พรมสวรรค์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1,5,7,10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36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แวง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2,3,4,6,8,9,10,11,12</a:t>
                      </a:r>
                      <a:endParaRPr lang="en-GB" sz="1500" b="0" spc="-3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96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โนนชัยศรี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1,2,3,4,7,8,9,10,11,</a:t>
                      </a:r>
                      <a:r>
                        <a:rPr lang="th-TH" sz="1500" b="0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12,13,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17,18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39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หนองใหญ่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5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3,4,5,6,8,11,12,13,14</a:t>
                      </a:r>
                      <a:endParaRPr lang="en-GB" sz="1500" spc="-5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เสียชีวิต 1 ราย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9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สว่าง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</a:t>
                      </a:r>
                      <a:r>
                        <a:rPr lang="en-US" sz="150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,8,9</a:t>
                      </a:r>
                      <a:r>
                        <a:rPr lang="th-TH" sz="150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,5,11,12,13</a:t>
                      </a:r>
                      <a:endParaRPr lang="en-GB" sz="1500" spc="-6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2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1,548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8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เสลภูมิ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วังหลวง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12,13,14,15,16,17,18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027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นางาม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1,2,3,4,5,6,7,8,10,11,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12,13,14,15,16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93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ศรีวิลัย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1,2,3,4,5,7,8,9,10,11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1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เหล่าน้อย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เสียชีวิต 1 ราย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บึงเกลือ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03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ภูเงิน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12,13,14,15,16,17,18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47481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6D1D50-EC87-82B3-3F3D-A2210C7C32B1}"/>
              </a:ext>
            </a:extLst>
          </p:cNvPr>
          <p:cNvSpPr txBox="1"/>
          <p:nvPr/>
        </p:nvSpPr>
        <p:spPr>
          <a:xfrm>
            <a:off x="2772464" y="324239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-3- </a:t>
            </a:r>
          </a:p>
        </p:txBody>
      </p:sp>
    </p:spTree>
    <p:extLst>
      <p:ext uri="{BB962C8B-B14F-4D97-AF65-F5344CB8AC3E}">
        <p14:creationId xmlns:p14="http://schemas.microsoft.com/office/powerpoint/2010/main" val="86907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25C05AE-F728-4376-A218-F504711DF840}"/>
              </a:ext>
            </a:extLst>
          </p:cNvPr>
          <p:cNvSpPr txBox="1"/>
          <p:nvPr/>
        </p:nvSpPr>
        <p:spPr>
          <a:xfrm>
            <a:off x="109015" y="2270534"/>
            <a:ext cx="663413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1600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4" name="ตาราง 12">
            <a:extLst>
              <a:ext uri="{FF2B5EF4-FFF2-40B4-BE49-F238E27FC236}">
                <a16:creationId xmlns:a16="http://schemas.microsoft.com/office/drawing/2014/main" id="{26350435-CFE2-29CA-CB23-F8CB7384B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32510"/>
              </p:ext>
            </p:extLst>
          </p:nvPr>
        </p:nvGraphicFramePr>
        <p:xfrm>
          <a:off x="546928" y="918319"/>
          <a:ext cx="6113275" cy="828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00">
                  <a:extLst>
                    <a:ext uri="{9D8B030D-6E8A-4147-A177-3AD203B41FA5}">
                      <a16:colId xmlns:a16="http://schemas.microsoft.com/office/drawing/2014/main" val="534777154"/>
                    </a:ext>
                  </a:extLst>
                </a:gridCol>
                <a:gridCol w="672992">
                  <a:extLst>
                    <a:ext uri="{9D8B030D-6E8A-4147-A177-3AD203B41FA5}">
                      <a16:colId xmlns:a16="http://schemas.microsoft.com/office/drawing/2014/main" val="2497847923"/>
                    </a:ext>
                  </a:extLst>
                </a:gridCol>
                <a:gridCol w="748183">
                  <a:extLst>
                    <a:ext uri="{9D8B030D-6E8A-4147-A177-3AD203B41FA5}">
                      <a16:colId xmlns:a16="http://schemas.microsoft.com/office/drawing/2014/main" val="991781483"/>
                    </a:ext>
                  </a:extLst>
                </a:gridCol>
                <a:gridCol w="1488121">
                  <a:extLst>
                    <a:ext uri="{9D8B030D-6E8A-4147-A177-3AD203B41FA5}">
                      <a16:colId xmlns:a16="http://schemas.microsoft.com/office/drawing/2014/main" val="1757481406"/>
                    </a:ext>
                  </a:extLst>
                </a:gridCol>
                <a:gridCol w="407504">
                  <a:extLst>
                    <a:ext uri="{9D8B030D-6E8A-4147-A177-3AD203B41FA5}">
                      <a16:colId xmlns:a16="http://schemas.microsoft.com/office/drawing/2014/main" val="2810507691"/>
                    </a:ext>
                  </a:extLst>
                </a:gridCol>
                <a:gridCol w="798937">
                  <a:extLst>
                    <a:ext uri="{9D8B030D-6E8A-4147-A177-3AD203B41FA5}">
                      <a16:colId xmlns:a16="http://schemas.microsoft.com/office/drawing/2014/main" val="214741284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2298243945"/>
                    </a:ext>
                  </a:extLst>
                </a:gridCol>
                <a:gridCol w="927208">
                  <a:extLst>
                    <a:ext uri="{9D8B030D-6E8A-4147-A177-3AD203B41FA5}">
                      <a16:colId xmlns:a16="http://schemas.microsoft.com/office/drawing/2014/main" val="4112141522"/>
                    </a:ext>
                  </a:extLst>
                </a:gridCol>
              </a:tblGrid>
              <a:tr h="935620"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ประชาชนได้รับความเดือดร้อน (ครัวเรือน)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ประชาชนได้รับความเดือดร้อน (ราย)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51759"/>
                  </a:ext>
                </a:extLst>
              </a:tr>
              <a:tr h="316903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ขวาว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1,2,3,4,5,6,8,9,10,11,12,13,14,15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783862"/>
                  </a:ext>
                </a:extLst>
              </a:tr>
              <a:tr h="316903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เมืองไพร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5,6,10,11,12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23793"/>
                  </a:ext>
                </a:extLst>
              </a:tr>
              <a:tr h="316903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นาแซง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1,2,3,4,5,6,7,8,9,10,11,12,14</a:t>
                      </a:r>
                      <a:endParaRPr lang="en-GB" sz="1500" spc="-8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20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เกาะแก้ว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12,13,14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15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ท่าม่วง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9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โพธิ์ทอง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12,13,14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038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</a:t>
                      </a:r>
                      <a:r>
                        <a:rPr lang="th-TH" sz="1500" b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เลิง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 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02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นาเมือง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1,2,3,4,5,6,7,8,9,10,11,12,13,14,15,16,17,18,19,20</a:t>
                      </a:r>
                      <a:endParaRPr lang="en-GB" sz="1500" b="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34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เมืองไพร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1,2,3,4,8,9,13,14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98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กลาง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91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ขวัญเมือง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467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หนองหลวง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28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3,976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10,049</a:t>
                      </a: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57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45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หนองพอก</a:t>
                      </a:r>
                      <a:endParaRPr lang="en-GB" sz="1500" b="1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หนองพอก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1,2,3,4,5,6,7,8,9,10,11,12,13,14</a:t>
                      </a:r>
                      <a:endParaRPr lang="en-GB" sz="15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13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รอบเมือง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1,2,3,4,5,6,7,11,12,13,</a:t>
                      </a:r>
                      <a:b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spc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16,17,18,19</a:t>
                      </a:r>
                      <a:endParaRPr lang="en-GB" sz="1500" spc="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4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โคกสว่าง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3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กกโพธิ์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4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</a:t>
                      </a:r>
                      <a:endParaRPr lang="en-GB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41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spc="-4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5665"/>
                  </a:ext>
                </a:extLst>
              </a:tr>
            </a:tbl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8B09037-E416-89B2-914D-C829F4A83EEB}"/>
              </a:ext>
            </a:extLst>
          </p:cNvPr>
          <p:cNvSpPr txBox="1"/>
          <p:nvPr/>
        </p:nvSpPr>
        <p:spPr>
          <a:xfrm>
            <a:off x="2772464" y="367074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-4- </a:t>
            </a:r>
          </a:p>
        </p:txBody>
      </p:sp>
    </p:spTree>
    <p:extLst>
      <p:ext uri="{BB962C8B-B14F-4D97-AF65-F5344CB8AC3E}">
        <p14:creationId xmlns:p14="http://schemas.microsoft.com/office/powerpoint/2010/main" val="58597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FA65BFF-4D7E-EDCE-2FBE-D50CD2D7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258"/>
            <a:ext cx="6858000" cy="9576109"/>
          </a:xfrm>
        </p:spPr>
        <p:txBody>
          <a:bodyPr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dirty="0"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dirty="0"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dirty="0"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dirty="0"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หมู่ที่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dirty="0"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ประชาชนได้รับความเดือดร้อน (ครัวเรือน)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ประชาชนได้รับความเดือดร้อน (ราย)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i="0" u="none" strike="noStrike" kern="1200" dirty="0">
                <a:solidFill>
                  <a:srgbClr val="FFFF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591FBE4-5E13-45AF-6594-92B76FAE6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53529"/>
              </p:ext>
            </p:extLst>
          </p:nvPr>
        </p:nvGraphicFramePr>
        <p:xfrm>
          <a:off x="377278" y="760916"/>
          <a:ext cx="6093445" cy="840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4">
                  <a:extLst>
                    <a:ext uri="{9D8B030D-6E8A-4147-A177-3AD203B41FA5}">
                      <a16:colId xmlns:a16="http://schemas.microsoft.com/office/drawing/2014/main" val="1250678386"/>
                    </a:ext>
                  </a:extLst>
                </a:gridCol>
                <a:gridCol w="682139">
                  <a:extLst>
                    <a:ext uri="{9D8B030D-6E8A-4147-A177-3AD203B41FA5}">
                      <a16:colId xmlns:a16="http://schemas.microsoft.com/office/drawing/2014/main" val="3400441295"/>
                    </a:ext>
                  </a:extLst>
                </a:gridCol>
                <a:gridCol w="799635">
                  <a:extLst>
                    <a:ext uri="{9D8B030D-6E8A-4147-A177-3AD203B41FA5}">
                      <a16:colId xmlns:a16="http://schemas.microsoft.com/office/drawing/2014/main" val="2731037626"/>
                    </a:ext>
                  </a:extLst>
                </a:gridCol>
                <a:gridCol w="1690434">
                  <a:extLst>
                    <a:ext uri="{9D8B030D-6E8A-4147-A177-3AD203B41FA5}">
                      <a16:colId xmlns:a16="http://schemas.microsoft.com/office/drawing/2014/main" val="1555161225"/>
                    </a:ext>
                  </a:extLst>
                </a:gridCol>
                <a:gridCol w="438467">
                  <a:extLst>
                    <a:ext uri="{9D8B030D-6E8A-4147-A177-3AD203B41FA5}">
                      <a16:colId xmlns:a16="http://schemas.microsoft.com/office/drawing/2014/main" val="657039565"/>
                    </a:ext>
                  </a:extLst>
                </a:gridCol>
                <a:gridCol w="792466">
                  <a:extLst>
                    <a:ext uri="{9D8B030D-6E8A-4147-A177-3AD203B41FA5}">
                      <a16:colId xmlns:a16="http://schemas.microsoft.com/office/drawing/2014/main" val="57182331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62604889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449960673"/>
                    </a:ext>
                  </a:extLst>
                </a:gridCol>
              </a:tblGrid>
              <a:tr h="1023627"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ประชาชนได้รับความเดือดร้อน (ครัวเรือน)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ประชาชนได้รับความเดือดร้อน (ราย)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493280"/>
                  </a:ext>
                </a:extLst>
              </a:tr>
              <a:tr h="259982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ท่าสีดา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23546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บึงงาม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14888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7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หนองขุ่นใหญ่</a:t>
                      </a:r>
                      <a:endParaRPr lang="en-GB" sz="1500" b="0" spc="-7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1,2,3,4,6,9,12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77156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ผาน้ำย้อย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2,4,5,7,8,9,10,11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91864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ภูเขาทอง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</a:t>
                      </a:r>
                      <a:b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13,14,15,16,17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40653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004988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204353"/>
                  </a:ext>
                </a:extLst>
              </a:tr>
              <a:tr h="228487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โพธิ์ชัย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ขามเปี</a:t>
                      </a:r>
                      <a:r>
                        <a:rPr lang="th-TH" sz="15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้ย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2,4,7,9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,18,19  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43058"/>
                  </a:ext>
                </a:extLst>
              </a:tr>
              <a:tr h="243321">
                <a:tc>
                  <a:txBody>
                    <a:bodyPr/>
                    <a:lstStyle/>
                    <a:p>
                      <a:endParaRPr lang="en-GB" sz="1500" b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หนองตา</a:t>
                      </a:r>
                      <a:r>
                        <a:rPr lang="th-TH" sz="15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ไก้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1,2,3,5,6,7,8,9,10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53880"/>
                  </a:ext>
                </a:extLst>
              </a:tr>
              <a:tr h="318056">
                <a:tc>
                  <a:txBody>
                    <a:bodyPr/>
                    <a:lstStyle/>
                    <a:p>
                      <a:endParaRPr lang="en-GB" sz="1500" b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บัวคำ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4,5,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6,7,8,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9,10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,11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66904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endParaRPr lang="en-GB" sz="1500" b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ดอนโอง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2,3,4,6,7,8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683034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สะอาด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6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1,2,3,4,5,6,7,8,9,10,11,12,13,14</a:t>
                      </a:r>
                      <a:endParaRPr lang="en-GB" sz="1500" b="0" spc="-6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85813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อัคคะคำ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6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1,2,3,4,5,6,7,8,9,10,11,12,13,14</a:t>
                      </a:r>
                      <a:endParaRPr lang="en-GB" sz="1500" spc="-6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797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spc="-6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4,8,9</a:t>
                      </a:r>
                      <a:endParaRPr lang="en-GB" sz="1500" spc="-6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39194"/>
                  </a:ext>
                </a:extLst>
              </a:tr>
              <a:tr h="318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,245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3,735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59649"/>
                  </a:ext>
                </a:extLst>
              </a:tr>
              <a:tr h="318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669515"/>
                  </a:ext>
                </a:extLst>
              </a:tr>
              <a:tr h="318056">
                <a:tc>
                  <a:txBody>
                    <a:bodyPr/>
                    <a:lstStyle/>
                    <a:p>
                      <a:r>
                        <a:rPr lang="th-TH" b="1" dirty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เมยวดี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1,3,4,5,6,7,8,10,12,13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12988"/>
                  </a:ext>
                </a:extLst>
              </a:tr>
              <a:tr h="2545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ชมสะอาด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1,2,4,5,6,7,8,9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38104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เมยวดี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3,4,6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81001"/>
                  </a:ext>
                </a:extLst>
              </a:tr>
              <a:tr h="307088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บุ่งเลิศ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10141"/>
                  </a:ext>
                </a:extLst>
              </a:tr>
              <a:tr h="307088">
                <a:tc>
                  <a:txBody>
                    <a:bodyPr/>
                    <a:lstStyle/>
                    <a:p>
                      <a:endParaRPr lang="en-GB" sz="1500" b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1,601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54442"/>
                  </a:ext>
                </a:extLst>
              </a:tr>
              <a:tr h="307088"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03708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0DF074D-7CF6-7E22-BFDE-1599D0801359}"/>
              </a:ext>
            </a:extLst>
          </p:cNvPr>
          <p:cNvSpPr txBox="1"/>
          <p:nvPr/>
        </p:nvSpPr>
        <p:spPr>
          <a:xfrm>
            <a:off x="2741984" y="264921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-5- </a:t>
            </a:r>
          </a:p>
        </p:txBody>
      </p:sp>
    </p:spTree>
    <p:extLst>
      <p:ext uri="{BB962C8B-B14F-4D97-AF65-F5344CB8AC3E}">
        <p14:creationId xmlns:p14="http://schemas.microsoft.com/office/powerpoint/2010/main" val="214702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450CDD6-701F-F012-3F2B-EDA7A35B9911}"/>
              </a:ext>
            </a:extLst>
          </p:cNvPr>
          <p:cNvSpPr txBox="1"/>
          <p:nvPr/>
        </p:nvSpPr>
        <p:spPr>
          <a:xfrm>
            <a:off x="2785164" y="341834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-6- </a:t>
            </a:r>
          </a:p>
        </p:txBody>
      </p:sp>
      <p:graphicFrame>
        <p:nvGraphicFramePr>
          <p:cNvPr id="2" name="ตาราง 12">
            <a:extLst>
              <a:ext uri="{FF2B5EF4-FFF2-40B4-BE49-F238E27FC236}">
                <a16:creationId xmlns:a16="http://schemas.microsoft.com/office/drawing/2014/main" id="{5B0D423B-43DC-F19B-46C5-BDD282061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08289"/>
              </p:ext>
            </p:extLst>
          </p:nvPr>
        </p:nvGraphicFramePr>
        <p:xfrm>
          <a:off x="528706" y="897298"/>
          <a:ext cx="5998861" cy="789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35">
                  <a:extLst>
                    <a:ext uri="{9D8B030D-6E8A-4147-A177-3AD203B41FA5}">
                      <a16:colId xmlns:a16="http://schemas.microsoft.com/office/drawing/2014/main" val="534777154"/>
                    </a:ext>
                  </a:extLst>
                </a:gridCol>
                <a:gridCol w="736918">
                  <a:extLst>
                    <a:ext uri="{9D8B030D-6E8A-4147-A177-3AD203B41FA5}">
                      <a16:colId xmlns:a16="http://schemas.microsoft.com/office/drawing/2014/main" val="2497847923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991781483"/>
                    </a:ext>
                  </a:extLst>
                </a:gridCol>
                <a:gridCol w="1490317">
                  <a:extLst>
                    <a:ext uri="{9D8B030D-6E8A-4147-A177-3AD203B41FA5}">
                      <a16:colId xmlns:a16="http://schemas.microsoft.com/office/drawing/2014/main" val="1757481406"/>
                    </a:ext>
                  </a:extLst>
                </a:gridCol>
                <a:gridCol w="422592">
                  <a:extLst>
                    <a:ext uri="{9D8B030D-6E8A-4147-A177-3AD203B41FA5}">
                      <a16:colId xmlns:a16="http://schemas.microsoft.com/office/drawing/2014/main" val="90926958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147412842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298243945"/>
                    </a:ext>
                  </a:extLst>
                </a:gridCol>
                <a:gridCol w="672739">
                  <a:extLst>
                    <a:ext uri="{9D8B030D-6E8A-4147-A177-3AD203B41FA5}">
                      <a16:colId xmlns:a16="http://schemas.microsoft.com/office/drawing/2014/main" val="4112141522"/>
                    </a:ext>
                  </a:extLst>
                </a:gridCol>
              </a:tblGrid>
              <a:tr h="895518"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ประชาชนได้รับความเดือดร้อน (ครัวเรือน)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ประชาชนได้รับความเดือดร้อน (ราย)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51759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ทุ่งเขาหลวง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บึงงาม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1,2,3,4,5,6,7,8,9,10,11,12,13</a:t>
                      </a:r>
                      <a:endParaRPr lang="en-GB" sz="1500" spc="-6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15657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เทอด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ไทย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1,2,3,5,6,8,9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90121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ทุ่งเขาหลวง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1,3,7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038461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2,11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52628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มะบ้า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1,2,3,4,5,6,7,8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73737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348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01130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913866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เชียงขวัญ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พลับพลา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6,7,8,9,10,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 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68916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พระธาตุ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,2,3,4,5,6,7,8   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8909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เชียงขวัญ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,5,6,7,8,9,10,11,12</a:t>
                      </a:r>
                      <a:endParaRPr lang="en-GB" sz="1500" b="0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90244"/>
                  </a:ext>
                </a:extLst>
              </a:tr>
              <a:tr h="303320"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บ้านเขือง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,3,4,5,8,9,10,12,13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18231"/>
                  </a:ext>
                </a:extLst>
              </a:tr>
              <a:tr h="14122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,651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4,953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318063"/>
                  </a:ext>
                </a:extLst>
              </a:tr>
              <a:tr h="141225"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9626"/>
                  </a:ext>
                </a:extLst>
              </a:tr>
              <a:tr h="141225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ธวัชบุรี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ธวัชบุรี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1,2,3,7,9,10,11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354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24945"/>
                  </a:ext>
                </a:extLst>
              </a:tr>
              <a:tr h="141225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นิเวศน์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5,13,17        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570384"/>
                  </a:ext>
                </a:extLst>
              </a:tr>
              <a:tr h="141225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ธงธานี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2,5,6,7,8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4566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เม้า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57231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ไพศาล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17618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เขวาทุ่ง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158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6384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18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234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34772"/>
                  </a:ext>
                </a:extLst>
              </a:tr>
              <a:tr h="317764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4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1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B9F50D-1242-C17B-8092-8B43EED9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367"/>
            <a:ext cx="6857999" cy="6581791"/>
          </a:xfrm>
        </p:spPr>
        <p:txBody>
          <a:bodyPr/>
          <a:lstStyle/>
          <a:p>
            <a:endParaRPr lang="th-TH" dirty="0"/>
          </a:p>
          <a:p>
            <a:endParaRPr lang="en-GB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9239DCA-124A-BF0E-7FD5-BBA5962FADD0}"/>
              </a:ext>
            </a:extLst>
          </p:cNvPr>
          <p:cNvSpPr txBox="1"/>
          <p:nvPr/>
        </p:nvSpPr>
        <p:spPr>
          <a:xfrm>
            <a:off x="2534926" y="256336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-7- </a:t>
            </a:r>
          </a:p>
        </p:txBody>
      </p:sp>
      <p:graphicFrame>
        <p:nvGraphicFramePr>
          <p:cNvPr id="6" name="ตาราง 4">
            <a:extLst>
              <a:ext uri="{FF2B5EF4-FFF2-40B4-BE49-F238E27FC236}">
                <a16:creationId xmlns:a16="http://schemas.microsoft.com/office/drawing/2014/main" id="{49A6744E-A730-BFCA-5D7B-BBEB24531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11468"/>
              </p:ext>
            </p:extLst>
          </p:nvPr>
        </p:nvGraphicFramePr>
        <p:xfrm>
          <a:off x="387638" y="837963"/>
          <a:ext cx="6275809" cy="813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23">
                  <a:extLst>
                    <a:ext uri="{9D8B030D-6E8A-4147-A177-3AD203B41FA5}">
                      <a16:colId xmlns:a16="http://schemas.microsoft.com/office/drawing/2014/main" val="4086424611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932332934"/>
                    </a:ext>
                  </a:extLst>
                </a:gridCol>
                <a:gridCol w="946544">
                  <a:extLst>
                    <a:ext uri="{9D8B030D-6E8A-4147-A177-3AD203B41FA5}">
                      <a16:colId xmlns:a16="http://schemas.microsoft.com/office/drawing/2014/main" val="622675093"/>
                    </a:ext>
                  </a:extLst>
                </a:gridCol>
                <a:gridCol w="1379213">
                  <a:extLst>
                    <a:ext uri="{9D8B030D-6E8A-4147-A177-3AD203B41FA5}">
                      <a16:colId xmlns:a16="http://schemas.microsoft.com/office/drawing/2014/main" val="1641422656"/>
                    </a:ext>
                  </a:extLst>
                </a:gridCol>
                <a:gridCol w="430131">
                  <a:extLst>
                    <a:ext uri="{9D8B030D-6E8A-4147-A177-3AD203B41FA5}">
                      <a16:colId xmlns:a16="http://schemas.microsoft.com/office/drawing/2014/main" val="3387778760"/>
                    </a:ext>
                  </a:extLst>
                </a:gridCol>
                <a:gridCol w="710120">
                  <a:extLst>
                    <a:ext uri="{9D8B030D-6E8A-4147-A177-3AD203B41FA5}">
                      <a16:colId xmlns:a16="http://schemas.microsoft.com/office/drawing/2014/main" val="2834894557"/>
                    </a:ext>
                  </a:extLst>
                </a:gridCol>
                <a:gridCol w="778212">
                  <a:extLst>
                    <a:ext uri="{9D8B030D-6E8A-4147-A177-3AD203B41FA5}">
                      <a16:colId xmlns:a16="http://schemas.microsoft.com/office/drawing/2014/main" val="3336065589"/>
                    </a:ext>
                  </a:extLst>
                </a:gridCol>
                <a:gridCol w="729575">
                  <a:extLst>
                    <a:ext uri="{9D8B030D-6E8A-4147-A177-3AD203B41FA5}">
                      <a16:colId xmlns:a16="http://schemas.microsoft.com/office/drawing/2014/main" val="2199549205"/>
                    </a:ext>
                  </a:extLst>
                </a:gridCol>
              </a:tblGrid>
              <a:tr h="876976"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ประชาชนได้รับความเดือดร้อน (ครัวเรือน)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ประชาชนได้รับความเดือดร้อน (ราย)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2276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</a:t>
                      </a:r>
                      <a:r>
                        <a:rPr lang="th-TH" sz="1500" b="1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</a:t>
                      </a:r>
                      <a:endParaRPr lang="en-GB" sz="1500" b="1" spc="-8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โพนเมือง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5,6,7,8,9,10,15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337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หนองหมื่นถ่าน</a:t>
                      </a:r>
                      <a:endParaRPr lang="en-GB" sz="1500" b="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2,11,12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39348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หนองขาม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5,6,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,8,13,16,18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747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บ้านแจ้ง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1,2,4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,5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,6,7,9</a:t>
                      </a:r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/>
                        <a:t>194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7331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อาจสามารถ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5,10,14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3623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หน่อม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1,2,3,4,7,8,9,</a:t>
                      </a:r>
                      <a:r>
                        <a:rPr lang="en-US" sz="1500" b="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</a:t>
                      </a:r>
                      <a:r>
                        <a:rPr lang="th-TH" sz="1500" b="0" spc="-6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11,12,13</a:t>
                      </a:r>
                      <a:endParaRPr lang="en-US" sz="1500" b="0" spc="-6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524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78002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บ้านดู่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500" b="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,9,10,11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183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918910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ขี้เหล็ก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500" b="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27926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1,680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3492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68252"/>
                  </a:ext>
                </a:extLst>
              </a:tr>
              <a:tr h="202321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พนมไพร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โพธิ์ใหญ่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7,8,11,13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/>
                        <a:t>160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51975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พนมไพร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spc="-7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8,9,13,14,15,16,17,18,19</a:t>
                      </a:r>
                      <a:endParaRPr lang="en-GB" sz="1500" b="0" spc="-7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/>
                        <a:t>24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/>
                        <a:t>74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953516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แสนสุข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th-TH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GB" sz="1500" b="0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00684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คำไฮ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00380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30</a:t>
                      </a:r>
                      <a:endParaRPr lang="en-GB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99</a:t>
                      </a:r>
                      <a:endParaRPr lang="en-GB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2301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นานวล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33</a:t>
                      </a:r>
                      <a:endParaRPr lang="en-GB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105</a:t>
                      </a:r>
                      <a:endParaRPr lang="en-GB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291838"/>
                  </a:ext>
                </a:extLst>
              </a:tr>
              <a:tr h="293967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กุดน้ำใส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,6,8,10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7555"/>
                  </a:ext>
                </a:extLst>
              </a:tr>
              <a:tr h="237448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n-cs"/>
                        </a:rPr>
                        <a:t>รวม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n-cs"/>
                        </a:rPr>
                        <a:t>7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n-cs"/>
                        </a:rPr>
                        <a:t>42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+mn-cs"/>
                        </a:rPr>
                        <a:t>223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+mn-cs"/>
                        </a:rPr>
                        <a:t>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+mn-cs"/>
                        </a:rPr>
                        <a:t>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+mn-cs"/>
                        </a:rPr>
                        <a:t>7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73917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18580"/>
                  </a:ext>
                </a:extLst>
              </a:tr>
              <a:tr h="29704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7114"/>
                  </a:ext>
                </a:extLst>
              </a:tr>
              <a:tr h="311185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0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41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44B74D6-A67A-D918-956B-D010CB88C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70976"/>
              </p:ext>
            </p:extLst>
          </p:nvPr>
        </p:nvGraphicFramePr>
        <p:xfrm>
          <a:off x="291095" y="1158414"/>
          <a:ext cx="6275809" cy="770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23">
                  <a:extLst>
                    <a:ext uri="{9D8B030D-6E8A-4147-A177-3AD203B41FA5}">
                      <a16:colId xmlns:a16="http://schemas.microsoft.com/office/drawing/2014/main" val="3365735481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3130791429"/>
                    </a:ext>
                  </a:extLst>
                </a:gridCol>
                <a:gridCol w="946544">
                  <a:extLst>
                    <a:ext uri="{9D8B030D-6E8A-4147-A177-3AD203B41FA5}">
                      <a16:colId xmlns:a16="http://schemas.microsoft.com/office/drawing/2014/main" val="793112258"/>
                    </a:ext>
                  </a:extLst>
                </a:gridCol>
                <a:gridCol w="1379213">
                  <a:extLst>
                    <a:ext uri="{9D8B030D-6E8A-4147-A177-3AD203B41FA5}">
                      <a16:colId xmlns:a16="http://schemas.microsoft.com/office/drawing/2014/main" val="2910411562"/>
                    </a:ext>
                  </a:extLst>
                </a:gridCol>
                <a:gridCol w="430131">
                  <a:extLst>
                    <a:ext uri="{9D8B030D-6E8A-4147-A177-3AD203B41FA5}">
                      <a16:colId xmlns:a16="http://schemas.microsoft.com/office/drawing/2014/main" val="11614538"/>
                    </a:ext>
                  </a:extLst>
                </a:gridCol>
                <a:gridCol w="710120">
                  <a:extLst>
                    <a:ext uri="{9D8B030D-6E8A-4147-A177-3AD203B41FA5}">
                      <a16:colId xmlns:a16="http://schemas.microsoft.com/office/drawing/2014/main" val="1644997749"/>
                    </a:ext>
                  </a:extLst>
                </a:gridCol>
                <a:gridCol w="778212">
                  <a:extLst>
                    <a:ext uri="{9D8B030D-6E8A-4147-A177-3AD203B41FA5}">
                      <a16:colId xmlns:a16="http://schemas.microsoft.com/office/drawing/2014/main" val="3999905950"/>
                    </a:ext>
                  </a:extLst>
                </a:gridCol>
                <a:gridCol w="729575">
                  <a:extLst>
                    <a:ext uri="{9D8B030D-6E8A-4147-A177-3AD203B41FA5}">
                      <a16:colId xmlns:a16="http://schemas.microsoft.com/office/drawing/2014/main" val="3066609613"/>
                    </a:ext>
                  </a:extLst>
                </a:gridCol>
              </a:tblGrid>
              <a:tr h="876976"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หมู่ที่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ประชาชนได้รับความเดือดร้อน (ครัวเรือน)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ประชาชนได้รับความเดือดร้อน (ราย)</a:t>
                      </a:r>
                      <a:endParaRPr lang="en-GB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GB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4624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จังหาร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ผักแว่น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1,3,</a:t>
                      </a:r>
                      <a:r>
                        <a:rPr lang="th-TH" sz="1500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</a:t>
                      </a:r>
                      <a:r>
                        <a:rPr lang="en-US" sz="1500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5,6,7,8,9,10,</a:t>
                      </a:r>
                      <a:r>
                        <a:rPr lang="th-TH" sz="1500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en-US" sz="1500" spc="-8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,12,13</a:t>
                      </a:r>
                      <a:endParaRPr lang="en-GB" sz="1500" spc="-8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207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8383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ม่วงลาด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3,5,6,7,</a:t>
                      </a:r>
                      <a:r>
                        <a:rPr lang="th-TH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,11,12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0417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ดินดำ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,910,17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1513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ดงสิงห์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5,7,8,10,11,14,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15,16,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251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67525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241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765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460080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207038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spc="-7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เมืองร้อยเอ็ด</a:t>
                      </a:r>
                      <a:endParaRPr lang="en-GB" sz="1500" b="1" spc="-7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สีแก้ว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3878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สะอาดสมบูรณ์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3230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ขอนแก่น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93997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รอบเมือง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9403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0642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025747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โพนทราย</a:t>
                      </a:r>
                      <a:endParaRPr lang="en-GB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ศรีสว่าง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3,6,8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406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1,218</a:t>
                      </a:r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74722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600" b="1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406</a:t>
                      </a:r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,218</a:t>
                      </a:r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05237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b="1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50535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1500" b="1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สุวรรณภูมิ</a:t>
                      </a:r>
                      <a:endParaRPr lang="en-GB" sz="1500" b="1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ดอกไม้</a:t>
                      </a:r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,10</a:t>
                      </a:r>
                      <a:endParaRPr lang="en-GB" sz="15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105380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หัวโทน</a:t>
                      </a:r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5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58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0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500" b="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500" b="1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500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1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  <a:endParaRPr lang="en-GB" sz="1500" b="1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500" b="1" dirty="0">
                          <a:highlight>
                            <a:srgbClr val="00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</a:t>
                      </a:r>
                      <a:endParaRPr lang="en-GB" sz="1500" b="1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highlight>
                          <a:srgbClr val="00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05807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64558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18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</a:t>
                      </a:r>
                      <a:endParaRPr lang="en-GB" sz="18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8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800" b="1" dirty="0"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lang="en-GB" sz="18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31,</a:t>
                      </a:r>
                      <a:r>
                        <a:rPr lang="th-TH" sz="1800" b="1" dirty="0"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597</a:t>
                      </a:r>
                      <a:endParaRPr lang="en-GB" sz="18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95767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39674D9-EB8C-46BB-DEC3-8053581669D5}"/>
              </a:ext>
            </a:extLst>
          </p:cNvPr>
          <p:cNvSpPr txBox="1"/>
          <p:nvPr/>
        </p:nvSpPr>
        <p:spPr>
          <a:xfrm>
            <a:off x="2687326" y="408736"/>
            <a:ext cx="1364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-8-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681A0D6-B1FC-5E44-490A-BB3524030A28}"/>
              </a:ext>
            </a:extLst>
          </p:cNvPr>
          <p:cNvSpPr txBox="1"/>
          <p:nvPr/>
        </p:nvSpPr>
        <p:spPr>
          <a:xfrm>
            <a:off x="373420" y="8960640"/>
            <a:ext cx="367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ข้อมูลรายงานเหตุด่วนสาธารณภัยอำเภอ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943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9C0431B-19CE-C84B-CBD1-6AA8435B33FB}"/>
              </a:ext>
            </a:extLst>
          </p:cNvPr>
          <p:cNvSpPr txBox="1"/>
          <p:nvPr/>
        </p:nvSpPr>
        <p:spPr>
          <a:xfrm>
            <a:off x="3106817" y="148472"/>
            <a:ext cx="798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-9-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F83E2B7-6A85-803E-74D2-D4ED5FC0FE99}"/>
              </a:ext>
            </a:extLst>
          </p:cNvPr>
          <p:cNvSpPr txBox="1"/>
          <p:nvPr/>
        </p:nvSpPr>
        <p:spPr>
          <a:xfrm>
            <a:off x="757717" y="427525"/>
            <a:ext cx="3870249" cy="369332"/>
          </a:xfrm>
          <a:prstGeom prst="rect">
            <a:avLst/>
          </a:prstGeom>
          <a:solidFill>
            <a:srgbClr val="C0F4FA"/>
          </a:solidFill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ผลกระทบจากสถานการณ์อุทกภัย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06A2B75-4C34-0B4B-7911-BCF7CFA0B4D9}"/>
              </a:ext>
            </a:extLst>
          </p:cNvPr>
          <p:cNvSpPr txBox="1"/>
          <p:nvPr/>
        </p:nvSpPr>
        <p:spPr>
          <a:xfrm>
            <a:off x="1158940" y="818758"/>
            <a:ext cx="36057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 สิ่งสาธารณประโยชน์และอื่น ๆ ที่ได้รับผลกระทบ</a:t>
            </a:r>
            <a:endParaRPr lang="en-GB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87E4DC0-A22F-8223-AD93-9B725D4C0564}"/>
              </a:ext>
            </a:extLst>
          </p:cNvPr>
          <p:cNvSpPr txBox="1"/>
          <p:nvPr/>
        </p:nvSpPr>
        <p:spPr>
          <a:xfrm>
            <a:off x="1197613" y="4793128"/>
            <a:ext cx="387024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 พื้นที่ทางการเกษตรที่ได้รับผลกระทบ</a:t>
            </a:r>
            <a:endParaRPr lang="en-GB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FBD52A9-D605-CAE0-59CB-279DB0FE3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3"/>
          <a:stretch/>
        </p:blipFill>
        <p:spPr>
          <a:xfrm>
            <a:off x="0" y="1200415"/>
            <a:ext cx="6858000" cy="349265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ACC36F4-04EA-58DB-E47F-B22EF6B84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86" y="5160385"/>
            <a:ext cx="6516009" cy="44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027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9251</TotalTime>
  <Words>5858</Words>
  <Application>Microsoft Office PowerPoint</Application>
  <PresentationFormat>กระดาษ A4 (210x297 มม.)</PresentationFormat>
  <Paragraphs>730</Paragraphs>
  <Slides>20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Cordia New</vt:lpstr>
      <vt:lpstr>JasmineUPC</vt:lpstr>
      <vt:lpstr>TH Kodchasal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Praiwan</cp:lastModifiedBy>
  <cp:revision>1792</cp:revision>
  <cp:lastPrinted>2023-10-16T06:15:59Z</cp:lastPrinted>
  <dcterms:created xsi:type="dcterms:W3CDTF">2022-06-01T01:25:50Z</dcterms:created>
  <dcterms:modified xsi:type="dcterms:W3CDTF">2023-10-20T14:40:53Z</dcterms:modified>
</cp:coreProperties>
</file>